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71" r:id="rId1"/>
  </p:sldMasterIdLst>
  <p:sldIdLst>
    <p:sldId id="270" r:id="rId2"/>
    <p:sldId id="256" r:id="rId3"/>
    <p:sldId id="257" r:id="rId4"/>
    <p:sldId id="271" r:id="rId5"/>
    <p:sldId id="272" r:id="rId6"/>
    <p:sldId id="258" r:id="rId7"/>
    <p:sldId id="259" r:id="rId8"/>
    <p:sldId id="262" r:id="rId9"/>
    <p:sldId id="260" r:id="rId10"/>
    <p:sldId id="264" r:id="rId11"/>
    <p:sldId id="261" r:id="rId12"/>
    <p:sldId id="263" r:id="rId13"/>
    <p:sldId id="282" r:id="rId14"/>
    <p:sldId id="291" r:id="rId15"/>
    <p:sldId id="273" r:id="rId16"/>
    <p:sldId id="274" r:id="rId17"/>
    <p:sldId id="275" r:id="rId18"/>
    <p:sldId id="266" r:id="rId19"/>
    <p:sldId id="268" r:id="rId20"/>
    <p:sldId id="276" r:id="rId21"/>
    <p:sldId id="277" r:id="rId22"/>
    <p:sldId id="267" r:id="rId23"/>
    <p:sldId id="278" r:id="rId24"/>
    <p:sldId id="279" r:id="rId25"/>
    <p:sldId id="280" r:id="rId26"/>
    <p:sldId id="281" r:id="rId27"/>
    <p:sldId id="285" r:id="rId28"/>
    <p:sldId id="293" r:id="rId29"/>
    <p:sldId id="287" r:id="rId30"/>
    <p:sldId id="294" r:id="rId31"/>
    <p:sldId id="288" r:id="rId32"/>
    <p:sldId id="295" r:id="rId33"/>
    <p:sldId id="289" r:id="rId34"/>
    <p:sldId id="296" r:id="rId35"/>
    <p:sldId id="286" r:id="rId36"/>
    <p:sldId id="297" r:id="rId37"/>
    <p:sldId id="290" r:id="rId38"/>
    <p:sldId id="298" r:id="rId39"/>
    <p:sldId id="26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16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375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000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129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30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964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279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702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12/3/2018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85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12/3/2018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576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065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12/3/2018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08196"/>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F90ED5-B137-4C72-9E77-4C16E21375E5}"/>
              </a:ext>
            </a:extLst>
          </p:cNvPr>
          <p:cNvSpPr/>
          <p:nvPr/>
        </p:nvSpPr>
        <p:spPr>
          <a:xfrm>
            <a:off x="647700" y="3246356"/>
            <a:ext cx="6096000" cy="2693045"/>
          </a:xfrm>
          <a:prstGeom prst="rect">
            <a:avLst/>
          </a:prstGeom>
        </p:spPr>
        <p:txBody>
          <a:bodyPr>
            <a:spAutoFit/>
          </a:bodyPr>
          <a:lstStyle/>
          <a:p>
            <a:pPr>
              <a:spcAft>
                <a:spcPts val="600"/>
              </a:spcAft>
              <a:buClr>
                <a:prstClr val="white"/>
              </a:buClr>
              <a:buSzPct val="80000"/>
            </a:pPr>
            <a:r>
              <a:rPr lang="en-US" sz="2400" b="1" u="sng" dirty="0">
                <a:latin typeface="+mj-lt"/>
              </a:rPr>
              <a:t>Group 2:</a:t>
            </a:r>
          </a:p>
          <a:p>
            <a:pPr>
              <a:spcAft>
                <a:spcPts val="600"/>
              </a:spcAft>
              <a:buClr>
                <a:prstClr val="white"/>
              </a:buClr>
              <a:buSzPct val="80000"/>
            </a:pPr>
            <a:r>
              <a:rPr lang="en-US" sz="2400" dirty="0">
                <a:latin typeface="+mj-lt"/>
              </a:rPr>
              <a:t>Fateh Ahmad </a:t>
            </a:r>
          </a:p>
          <a:p>
            <a:pPr>
              <a:spcAft>
                <a:spcPts val="600"/>
              </a:spcAft>
              <a:buClr>
                <a:prstClr val="white"/>
              </a:buClr>
              <a:buSzPct val="80000"/>
            </a:pPr>
            <a:r>
              <a:rPr lang="en-US" sz="2400" dirty="0">
                <a:latin typeface="+mj-lt"/>
              </a:rPr>
              <a:t>Phuong Ngan Bui </a:t>
            </a:r>
          </a:p>
          <a:p>
            <a:pPr>
              <a:spcAft>
                <a:spcPts val="600"/>
              </a:spcAft>
              <a:buClr>
                <a:prstClr val="white"/>
              </a:buClr>
              <a:buSzPct val="80000"/>
            </a:pPr>
            <a:r>
              <a:rPr lang="en-US" sz="2400" dirty="0">
                <a:latin typeface="+mj-lt"/>
              </a:rPr>
              <a:t>Ravi Dawar </a:t>
            </a:r>
          </a:p>
          <a:p>
            <a:pPr>
              <a:spcAft>
                <a:spcPts val="600"/>
              </a:spcAft>
              <a:buClr>
                <a:prstClr val="white"/>
              </a:buClr>
              <a:buSzPct val="80000"/>
            </a:pPr>
            <a:r>
              <a:rPr lang="en-US" sz="2400" dirty="0">
                <a:latin typeface="+mj-lt"/>
              </a:rPr>
              <a:t>Anusha Rao Tatavarti </a:t>
            </a:r>
          </a:p>
          <a:p>
            <a:pPr>
              <a:spcAft>
                <a:spcPts val="600"/>
              </a:spcAft>
              <a:buClr>
                <a:prstClr val="white"/>
              </a:buClr>
              <a:buSzPct val="80000"/>
            </a:pPr>
            <a:r>
              <a:rPr lang="en-US" sz="2400" dirty="0">
                <a:latin typeface="+mj-lt"/>
              </a:rPr>
              <a:t>Udita Dasgupta </a:t>
            </a:r>
            <a:endParaRPr lang="hi-IN" sz="2400" dirty="0">
              <a:latin typeface="+mj-lt"/>
            </a:endParaRPr>
          </a:p>
        </p:txBody>
      </p:sp>
      <p:sp>
        <p:nvSpPr>
          <p:cNvPr id="3" name="Rectangle 2">
            <a:extLst>
              <a:ext uri="{FF2B5EF4-FFF2-40B4-BE49-F238E27FC236}">
                <a16:creationId xmlns:a16="http://schemas.microsoft.com/office/drawing/2014/main" id="{7DC5D0C7-1B38-4676-89FF-1C23817DCFCC}"/>
              </a:ext>
            </a:extLst>
          </p:cNvPr>
          <p:cNvSpPr/>
          <p:nvPr/>
        </p:nvSpPr>
        <p:spPr>
          <a:xfrm>
            <a:off x="647700" y="1819331"/>
            <a:ext cx="6096000" cy="1117229"/>
          </a:xfrm>
          <a:prstGeom prst="rect">
            <a:avLst/>
          </a:prstGeom>
        </p:spPr>
        <p:txBody>
          <a:bodyPr>
            <a:spAutoFit/>
          </a:bodyPr>
          <a:lstStyle/>
          <a:p>
            <a:pPr lvl="0">
              <a:spcBef>
                <a:spcPct val="20000"/>
              </a:spcBef>
              <a:spcAft>
                <a:spcPts val="600"/>
              </a:spcAft>
              <a:buClr>
                <a:prstClr val="white"/>
              </a:buClr>
              <a:buSzPct val="80000"/>
            </a:pPr>
            <a:r>
              <a:rPr lang="en-US" sz="2800" b="1" dirty="0">
                <a:solidFill>
                  <a:srgbClr val="92D050"/>
                </a:solidFill>
                <a:latin typeface="+mj-lt"/>
              </a:rPr>
              <a:t>BUAN 6346.501</a:t>
            </a:r>
          </a:p>
          <a:p>
            <a:pPr lvl="0">
              <a:spcBef>
                <a:spcPct val="20000"/>
              </a:spcBef>
              <a:spcAft>
                <a:spcPts val="600"/>
              </a:spcAft>
              <a:buClr>
                <a:prstClr val="white"/>
              </a:buClr>
              <a:buSzPct val="80000"/>
            </a:pPr>
            <a:r>
              <a:rPr lang="en-US" sz="2800" b="1" dirty="0">
                <a:solidFill>
                  <a:srgbClr val="92D050"/>
                </a:solidFill>
                <a:latin typeface="+mj-lt"/>
              </a:rPr>
              <a:t>Professor Austin Henslee</a:t>
            </a:r>
            <a:endParaRPr lang="hi-IN" sz="2800" b="1" dirty="0">
              <a:solidFill>
                <a:srgbClr val="92D050"/>
              </a:solidFill>
              <a:latin typeface="+mj-lt"/>
            </a:endParaRPr>
          </a:p>
        </p:txBody>
      </p:sp>
      <p:sp>
        <p:nvSpPr>
          <p:cNvPr id="4" name="Rectangle 3">
            <a:extLst>
              <a:ext uri="{FF2B5EF4-FFF2-40B4-BE49-F238E27FC236}">
                <a16:creationId xmlns:a16="http://schemas.microsoft.com/office/drawing/2014/main" id="{6A48AEDC-A8A6-4576-93CA-0E223A968F95}"/>
              </a:ext>
            </a:extLst>
          </p:cNvPr>
          <p:cNvSpPr/>
          <p:nvPr/>
        </p:nvSpPr>
        <p:spPr>
          <a:xfrm>
            <a:off x="617388" y="806013"/>
            <a:ext cx="2733889" cy="923330"/>
          </a:xfrm>
          <a:prstGeom prst="rect">
            <a:avLst/>
          </a:prstGeom>
          <a:noFill/>
        </p:spPr>
        <p:txBody>
          <a:bodyPr wrap="none" lIns="91440" tIns="45720" rIns="91440" bIns="45720">
            <a:spAutoFit/>
          </a:bodyPr>
          <a:lstStyle/>
          <a:p>
            <a:pPr algn="ctr"/>
            <a:r>
              <a:rPr lang="en-US" sz="5400" u="sng" dirty="0">
                <a:ln w="0"/>
                <a:solidFill>
                  <a:srgbClr val="FF9900"/>
                </a:solidFill>
                <a:effectLst>
                  <a:outerShdw blurRad="38100" dist="19050" dir="2700000" algn="tl" rotWithShape="0">
                    <a:schemeClr val="dk1">
                      <a:alpha val="40000"/>
                    </a:schemeClr>
                  </a:outerShdw>
                </a:effectLst>
                <a:latin typeface="+mj-lt"/>
              </a:rPr>
              <a:t>BIG DATA</a:t>
            </a:r>
            <a:endParaRPr lang="hi-IN" sz="5400" u="sng" dirty="0">
              <a:ln w="0"/>
              <a:solidFill>
                <a:srgbClr val="FF9900"/>
              </a:solidFill>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186392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53D36-6B0B-4620-B73C-CCEF7AAD1DBB}"/>
              </a:ext>
            </a:extLst>
          </p:cNvPr>
          <p:cNvSpPr>
            <a:spLocks noGrp="1"/>
          </p:cNvSpPr>
          <p:nvPr>
            <p:ph type="title"/>
          </p:nvPr>
        </p:nvSpPr>
        <p:spPr/>
        <p:txBody>
          <a:bodyPr/>
          <a:lstStyle/>
          <a:p>
            <a:r>
              <a:rPr lang="en-US" dirty="0">
                <a:solidFill>
                  <a:srgbClr val="FF9900"/>
                </a:solidFill>
              </a:rPr>
              <a:t>Linear Stochastic Gradient Descent</a:t>
            </a:r>
          </a:p>
        </p:txBody>
      </p:sp>
      <p:sp>
        <p:nvSpPr>
          <p:cNvPr id="3" name="Content Placeholder 2">
            <a:extLst>
              <a:ext uri="{FF2B5EF4-FFF2-40B4-BE49-F238E27FC236}">
                <a16:creationId xmlns:a16="http://schemas.microsoft.com/office/drawing/2014/main" id="{E6622E0C-8D98-41C2-ABF5-FB2B0FBA37E7}"/>
              </a:ext>
            </a:extLst>
          </p:cNvPr>
          <p:cNvSpPr>
            <a:spLocks noGrp="1"/>
          </p:cNvSpPr>
          <p:nvPr>
            <p:ph idx="1"/>
          </p:nvPr>
        </p:nvSpPr>
        <p:spPr/>
        <p:txBody>
          <a:bodyPr/>
          <a:lstStyle/>
          <a:p>
            <a:pPr>
              <a:buFont typeface="Wingdings" panose="05000000000000000000" pitchFamily="2" charset="2"/>
              <a:buChar char="v"/>
            </a:pPr>
            <a:r>
              <a:rPr lang="en-US" dirty="0"/>
              <a:t>This will help us determine more precise parameters, which will capture the effects of dependent variable with more accuracy.</a:t>
            </a:r>
          </a:p>
          <a:p>
            <a:pPr>
              <a:buFont typeface="Wingdings" panose="05000000000000000000" pitchFamily="2" charset="2"/>
              <a:buChar char="v"/>
            </a:pPr>
            <a:r>
              <a:rPr lang="en-US" dirty="0"/>
              <a:t>Preplanning for this process is done by scaling the features.</a:t>
            </a:r>
          </a:p>
          <a:p>
            <a:pPr>
              <a:buFont typeface="Wingdings" panose="05000000000000000000" pitchFamily="2" charset="2"/>
              <a:buChar char="v"/>
            </a:pPr>
            <a:r>
              <a:rPr lang="en-US" dirty="0"/>
              <a:t>We will be doing this in Spark.</a:t>
            </a:r>
          </a:p>
        </p:txBody>
      </p:sp>
    </p:spTree>
    <p:extLst>
      <p:ext uri="{BB962C8B-B14F-4D97-AF65-F5344CB8AC3E}">
        <p14:creationId xmlns:p14="http://schemas.microsoft.com/office/powerpoint/2010/main" val="44400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CA52D-11F3-4CA2-91E0-646CB6E32424}"/>
              </a:ext>
            </a:extLst>
          </p:cNvPr>
          <p:cNvSpPr>
            <a:spLocks noGrp="1"/>
          </p:cNvSpPr>
          <p:nvPr>
            <p:ph type="title"/>
          </p:nvPr>
        </p:nvSpPr>
        <p:spPr/>
        <p:txBody>
          <a:bodyPr/>
          <a:lstStyle/>
          <a:p>
            <a:r>
              <a:rPr lang="en-US" dirty="0">
                <a:solidFill>
                  <a:srgbClr val="FF9900"/>
                </a:solidFill>
              </a:rPr>
              <a:t>Principal Component Analysis</a:t>
            </a:r>
          </a:p>
        </p:txBody>
      </p:sp>
      <p:sp>
        <p:nvSpPr>
          <p:cNvPr id="3" name="Content Placeholder 2">
            <a:extLst>
              <a:ext uri="{FF2B5EF4-FFF2-40B4-BE49-F238E27FC236}">
                <a16:creationId xmlns:a16="http://schemas.microsoft.com/office/drawing/2014/main" id="{9A534B33-12C8-41B3-AB14-6FCC5E8E10D7}"/>
              </a:ext>
            </a:extLst>
          </p:cNvPr>
          <p:cNvSpPr>
            <a:spLocks noGrp="1"/>
          </p:cNvSpPr>
          <p:nvPr>
            <p:ph idx="1"/>
          </p:nvPr>
        </p:nvSpPr>
        <p:spPr/>
        <p:txBody>
          <a:bodyPr/>
          <a:lstStyle/>
          <a:p>
            <a:pPr>
              <a:buFont typeface="Wingdings" panose="05000000000000000000" pitchFamily="2" charset="2"/>
              <a:buChar char="v"/>
            </a:pPr>
            <a:r>
              <a:rPr lang="en-US" dirty="0"/>
              <a:t>This analytic technique will help us reduces the number of variables to a smaller set that contains most of the information in the data. This will be done by capturing the variance between our variables. </a:t>
            </a:r>
          </a:p>
          <a:p>
            <a:pPr>
              <a:buFont typeface="Wingdings" panose="05000000000000000000" pitchFamily="2" charset="2"/>
              <a:buChar char="v"/>
            </a:pPr>
            <a:r>
              <a:rPr lang="en-US" dirty="0"/>
              <a:t>We will capture the variances before and after our analysis to ensure accuracy of our model.</a:t>
            </a:r>
          </a:p>
          <a:p>
            <a:pPr>
              <a:buFont typeface="Wingdings" panose="05000000000000000000" pitchFamily="2" charset="2"/>
              <a:buChar char="v"/>
            </a:pPr>
            <a:r>
              <a:rPr lang="en-US" dirty="0"/>
              <a:t>This technique will be carried out using Spark.</a:t>
            </a:r>
          </a:p>
        </p:txBody>
      </p:sp>
    </p:spTree>
    <p:extLst>
      <p:ext uri="{BB962C8B-B14F-4D97-AF65-F5344CB8AC3E}">
        <p14:creationId xmlns:p14="http://schemas.microsoft.com/office/powerpoint/2010/main" val="384291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2949C-65EA-41D0-ABE1-D0527BFD8410}"/>
              </a:ext>
            </a:extLst>
          </p:cNvPr>
          <p:cNvSpPr>
            <a:spLocks noGrp="1"/>
          </p:cNvSpPr>
          <p:nvPr>
            <p:ph type="title"/>
          </p:nvPr>
        </p:nvSpPr>
        <p:spPr/>
        <p:txBody>
          <a:bodyPr/>
          <a:lstStyle/>
          <a:p>
            <a:r>
              <a:rPr lang="en-US" dirty="0">
                <a:solidFill>
                  <a:srgbClr val="FF9900"/>
                </a:solidFill>
              </a:rPr>
              <a:t>Logistic Regression</a:t>
            </a:r>
          </a:p>
        </p:txBody>
      </p:sp>
      <p:sp>
        <p:nvSpPr>
          <p:cNvPr id="3" name="Content Placeholder 2">
            <a:extLst>
              <a:ext uri="{FF2B5EF4-FFF2-40B4-BE49-F238E27FC236}">
                <a16:creationId xmlns:a16="http://schemas.microsoft.com/office/drawing/2014/main" id="{11BDF31E-8346-4771-883B-21A59E1235E1}"/>
              </a:ext>
            </a:extLst>
          </p:cNvPr>
          <p:cNvSpPr>
            <a:spLocks noGrp="1"/>
          </p:cNvSpPr>
          <p:nvPr>
            <p:ph idx="1"/>
          </p:nvPr>
        </p:nvSpPr>
        <p:spPr/>
        <p:txBody>
          <a:bodyPr/>
          <a:lstStyle/>
          <a:p>
            <a:pPr>
              <a:buFont typeface="Wingdings" panose="05000000000000000000" pitchFamily="2" charset="2"/>
              <a:buChar char="v"/>
            </a:pPr>
            <a:r>
              <a:rPr lang="en-US" dirty="0"/>
              <a:t>Classify the target variable as Metro and Non Metro based on the independent variables. Also checking the accuracy of the model by simple cross validation.</a:t>
            </a:r>
          </a:p>
          <a:p>
            <a:pPr>
              <a:buFont typeface="Wingdings" panose="05000000000000000000" pitchFamily="2" charset="2"/>
              <a:buChar char="v"/>
            </a:pPr>
            <a:r>
              <a:rPr lang="en-US" dirty="0"/>
              <a:t>Preplanning for this analysis will be defining the variable to be used.</a:t>
            </a:r>
          </a:p>
          <a:p>
            <a:pPr>
              <a:buFont typeface="Wingdings" panose="05000000000000000000" pitchFamily="2" charset="2"/>
              <a:buChar char="v"/>
            </a:pPr>
            <a:r>
              <a:rPr lang="en-US" dirty="0"/>
              <a:t>Logistic regression analysis will be carried out in Spark.</a:t>
            </a:r>
          </a:p>
        </p:txBody>
      </p:sp>
    </p:spTree>
    <p:extLst>
      <p:ext uri="{BB962C8B-B14F-4D97-AF65-F5344CB8AC3E}">
        <p14:creationId xmlns:p14="http://schemas.microsoft.com/office/powerpoint/2010/main" val="55641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E0B30-51E2-44A8-84DB-AF14479885E8}"/>
              </a:ext>
            </a:extLst>
          </p:cNvPr>
          <p:cNvSpPr>
            <a:spLocks noGrp="1"/>
          </p:cNvSpPr>
          <p:nvPr>
            <p:ph type="title"/>
          </p:nvPr>
        </p:nvSpPr>
        <p:spPr/>
        <p:txBody>
          <a:bodyPr/>
          <a:lstStyle/>
          <a:p>
            <a:r>
              <a:rPr lang="en-US" dirty="0">
                <a:solidFill>
                  <a:srgbClr val="FF9900"/>
                </a:solidFill>
              </a:rPr>
              <a:t>Kmeans</a:t>
            </a:r>
            <a:r>
              <a:rPr lang="en-US" dirty="0"/>
              <a:t> </a:t>
            </a:r>
            <a:r>
              <a:rPr lang="en-US" dirty="0">
                <a:solidFill>
                  <a:srgbClr val="FF9900"/>
                </a:solidFill>
              </a:rPr>
              <a:t>Clustering</a:t>
            </a:r>
          </a:p>
        </p:txBody>
      </p:sp>
      <p:sp>
        <p:nvSpPr>
          <p:cNvPr id="3" name="Content Placeholder 2">
            <a:extLst>
              <a:ext uri="{FF2B5EF4-FFF2-40B4-BE49-F238E27FC236}">
                <a16:creationId xmlns:a16="http://schemas.microsoft.com/office/drawing/2014/main" id="{9798C739-069E-4A85-989F-154A5EC0B2CE}"/>
              </a:ext>
            </a:extLst>
          </p:cNvPr>
          <p:cNvSpPr>
            <a:spLocks noGrp="1"/>
          </p:cNvSpPr>
          <p:nvPr>
            <p:ph idx="1"/>
          </p:nvPr>
        </p:nvSpPr>
        <p:spPr/>
        <p:txBody>
          <a:bodyPr/>
          <a:lstStyle/>
          <a:p>
            <a:pPr>
              <a:buFont typeface="Wingdings" panose="05000000000000000000" pitchFamily="2" charset="2"/>
              <a:buChar char="v"/>
            </a:pPr>
            <a:r>
              <a:rPr lang="en-US" dirty="0"/>
              <a:t>Classify all variables as Feature vector.</a:t>
            </a:r>
          </a:p>
          <a:p>
            <a:pPr>
              <a:buFont typeface="Wingdings" panose="05000000000000000000" pitchFamily="2" charset="2"/>
              <a:buChar char="v"/>
            </a:pPr>
            <a:r>
              <a:rPr lang="en-US" dirty="0"/>
              <a:t>Preplanning for this analysis will be defining the variable to be used.</a:t>
            </a:r>
          </a:p>
          <a:p>
            <a:pPr>
              <a:buFont typeface="Wingdings" panose="05000000000000000000" pitchFamily="2" charset="2"/>
              <a:buChar char="v"/>
            </a:pPr>
            <a:r>
              <a:rPr lang="en-US" dirty="0"/>
              <a:t>Kmeans clustering  will be carried out in Spark.</a:t>
            </a:r>
          </a:p>
          <a:p>
            <a:endParaRPr lang="en-US" dirty="0"/>
          </a:p>
        </p:txBody>
      </p:sp>
    </p:spTree>
    <p:extLst>
      <p:ext uri="{BB962C8B-B14F-4D97-AF65-F5344CB8AC3E}">
        <p14:creationId xmlns:p14="http://schemas.microsoft.com/office/powerpoint/2010/main" val="34244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E0B30-51E2-44A8-84DB-AF14479885E8}"/>
              </a:ext>
            </a:extLst>
          </p:cNvPr>
          <p:cNvSpPr>
            <a:spLocks noGrp="1"/>
          </p:cNvSpPr>
          <p:nvPr>
            <p:ph type="title"/>
          </p:nvPr>
        </p:nvSpPr>
        <p:spPr/>
        <p:txBody>
          <a:bodyPr/>
          <a:lstStyle/>
          <a:p>
            <a:r>
              <a:rPr lang="en-US" dirty="0">
                <a:solidFill>
                  <a:srgbClr val="FF9900"/>
                </a:solidFill>
              </a:rPr>
              <a:t>Data Exploration</a:t>
            </a:r>
          </a:p>
        </p:txBody>
      </p:sp>
      <p:sp>
        <p:nvSpPr>
          <p:cNvPr id="3" name="Content Placeholder 2">
            <a:extLst>
              <a:ext uri="{FF2B5EF4-FFF2-40B4-BE49-F238E27FC236}">
                <a16:creationId xmlns:a16="http://schemas.microsoft.com/office/drawing/2014/main" id="{9798C739-069E-4A85-989F-154A5EC0B2CE}"/>
              </a:ext>
            </a:extLst>
          </p:cNvPr>
          <p:cNvSpPr>
            <a:spLocks noGrp="1"/>
          </p:cNvSpPr>
          <p:nvPr>
            <p:ph idx="1"/>
          </p:nvPr>
        </p:nvSpPr>
        <p:spPr/>
        <p:txBody>
          <a:bodyPr>
            <a:normAutofit/>
          </a:bodyPr>
          <a:lstStyle/>
          <a:p>
            <a:r>
              <a:rPr lang="en-US" b="1" spc="-50" dirty="0">
                <a:solidFill>
                  <a:srgbClr val="FF9900"/>
                </a:solidFill>
                <a:latin typeface="Calibri Light" panose="020F0302020204030204"/>
              </a:rPr>
              <a:t>For Categorical values in Columns</a:t>
            </a:r>
          </a:p>
          <a:p>
            <a:pPr marL="292608" lvl="1" indent="0">
              <a:buNone/>
            </a:pPr>
            <a:r>
              <a:rPr lang="en-US" b="1" spc="-50" dirty="0">
                <a:solidFill>
                  <a:srgbClr val="92D050"/>
                </a:solidFill>
                <a:latin typeface="Calibri Light" panose="020F0302020204030204"/>
              </a:rPr>
              <a:t>Variable              </a:t>
            </a:r>
            <a:r>
              <a:rPr lang="en-US" b="1" spc="-50" dirty="0">
                <a:solidFill>
                  <a:srgbClr val="FF9900"/>
                </a:solidFill>
                <a:latin typeface="Calibri Light" panose="020F0302020204030204"/>
              </a:rPr>
              <a:t>: </a:t>
            </a:r>
            <a:r>
              <a:rPr lang="en-US" b="1" spc="-50" dirty="0">
                <a:solidFill>
                  <a:srgbClr val="92D050"/>
                </a:solidFill>
                <a:latin typeface="Calibri Light" panose="020F0302020204030204"/>
              </a:rPr>
              <a:t>Variable Name </a:t>
            </a:r>
            <a:br>
              <a:rPr lang="en-US" b="1" spc="-50" dirty="0">
                <a:solidFill>
                  <a:srgbClr val="FF9900"/>
                </a:solidFill>
                <a:latin typeface="Calibri Light" panose="020F0302020204030204"/>
              </a:rPr>
            </a:br>
            <a:r>
              <a:rPr lang="en-US" b="1" spc="-50" dirty="0">
                <a:solidFill>
                  <a:srgbClr val="000000"/>
                </a:solidFill>
                <a:latin typeface="Calibri Light" panose="020F0302020204030204"/>
              </a:rPr>
              <a:t>nulls                    : Null values in column</a:t>
            </a:r>
            <a:br>
              <a:rPr lang="en-US" b="1" spc="-50" dirty="0">
                <a:solidFill>
                  <a:srgbClr val="000000"/>
                </a:solidFill>
                <a:latin typeface="Calibri Light" panose="020F0302020204030204"/>
              </a:rPr>
            </a:br>
            <a:r>
              <a:rPr lang="en-US" b="1" spc="-50" dirty="0">
                <a:solidFill>
                  <a:srgbClr val="000000"/>
                </a:solidFill>
                <a:latin typeface="Calibri Light" panose="020F0302020204030204"/>
              </a:rPr>
              <a:t>missing values  : Missing  values in column</a:t>
            </a:r>
          </a:p>
          <a:p>
            <a:pPr marL="292608" lvl="1" indent="0">
              <a:buNone/>
            </a:pPr>
            <a:r>
              <a:rPr lang="en-US" b="1" spc="-50" dirty="0">
                <a:solidFill>
                  <a:srgbClr val="000000"/>
                </a:solidFill>
                <a:latin typeface="Calibri Light" panose="020F0302020204030204"/>
              </a:rPr>
              <a:t>distinct values   : Null values in column</a:t>
            </a:r>
            <a:endParaRPr lang="en-US" dirty="0"/>
          </a:p>
          <a:p>
            <a:r>
              <a:rPr lang="en-US" b="1" spc="-50" dirty="0">
                <a:solidFill>
                  <a:srgbClr val="FF9900"/>
                </a:solidFill>
                <a:latin typeface="Calibri Light" panose="020F0302020204030204"/>
              </a:rPr>
              <a:t>For Numerical  values in Columns</a:t>
            </a:r>
          </a:p>
          <a:p>
            <a:pPr marL="292608" lvl="1" indent="0">
              <a:buNone/>
            </a:pPr>
            <a:r>
              <a:rPr lang="en-US" b="1" spc="-50" dirty="0">
                <a:solidFill>
                  <a:srgbClr val="92D050"/>
                </a:solidFill>
                <a:latin typeface="Calibri Light" panose="020F0302020204030204"/>
              </a:rPr>
              <a:t>Variable              : Variable Name </a:t>
            </a:r>
            <a:br>
              <a:rPr lang="en-US" b="1" spc="-50" dirty="0">
                <a:solidFill>
                  <a:srgbClr val="92D050"/>
                </a:solidFill>
                <a:latin typeface="Calibri Light" panose="020F0302020204030204"/>
              </a:rPr>
            </a:br>
            <a:r>
              <a:rPr lang="en-US" b="1" spc="-50" dirty="0">
                <a:solidFill>
                  <a:schemeClr val="tx1"/>
                </a:solidFill>
                <a:latin typeface="Calibri Light" panose="020F0302020204030204"/>
              </a:rPr>
              <a:t>min                      : Minimum value in column </a:t>
            </a:r>
          </a:p>
          <a:p>
            <a:pPr marL="292608" lvl="1" indent="0">
              <a:buNone/>
            </a:pPr>
            <a:r>
              <a:rPr lang="en-US" b="1" spc="-50" dirty="0">
                <a:solidFill>
                  <a:schemeClr val="tx1"/>
                </a:solidFill>
                <a:latin typeface="Calibri Light" panose="020F0302020204030204"/>
              </a:rPr>
              <a:t>max                     : Maximum  value in column </a:t>
            </a:r>
            <a:br>
              <a:rPr lang="en-US" b="1" spc="-50" dirty="0">
                <a:solidFill>
                  <a:schemeClr val="tx1"/>
                </a:solidFill>
                <a:latin typeface="Calibri Light" panose="020F0302020204030204"/>
              </a:rPr>
            </a:br>
            <a:r>
              <a:rPr lang="en-US" b="1" spc="-50" dirty="0" err="1">
                <a:solidFill>
                  <a:schemeClr val="tx1"/>
                </a:solidFill>
                <a:latin typeface="Calibri Light" panose="020F0302020204030204"/>
              </a:rPr>
              <a:t>avg</a:t>
            </a:r>
            <a:r>
              <a:rPr lang="en-US" b="1" spc="-50" dirty="0">
                <a:solidFill>
                  <a:schemeClr val="tx1"/>
                </a:solidFill>
                <a:latin typeface="Calibri Light" panose="020F0302020204030204"/>
              </a:rPr>
              <a:t>                       : Average value in column</a:t>
            </a:r>
          </a:p>
          <a:p>
            <a:pPr marL="292608" lvl="1" indent="0">
              <a:buNone/>
            </a:pPr>
            <a:r>
              <a:rPr lang="en-US" b="1" spc="-50" dirty="0">
                <a:solidFill>
                  <a:schemeClr val="tx1"/>
                </a:solidFill>
                <a:latin typeface="Calibri Light" panose="020F0302020204030204"/>
              </a:rPr>
              <a:t>Nulls                    : </a:t>
            </a:r>
            <a:r>
              <a:rPr lang="en-US" b="1" spc="-50" dirty="0">
                <a:solidFill>
                  <a:srgbClr val="000000"/>
                </a:solidFill>
                <a:latin typeface="Calibri Light" panose="020F0302020204030204"/>
              </a:rPr>
              <a:t>Null values in column</a:t>
            </a:r>
            <a:br>
              <a:rPr lang="en-US" b="1" spc="-50" dirty="0">
                <a:solidFill>
                  <a:schemeClr val="tx1"/>
                </a:solidFill>
                <a:latin typeface="Calibri Light" panose="020F0302020204030204"/>
              </a:rPr>
            </a:br>
            <a:r>
              <a:rPr lang="en-US" b="1" spc="-50" dirty="0">
                <a:solidFill>
                  <a:schemeClr val="tx1"/>
                </a:solidFill>
                <a:latin typeface="Calibri Light" panose="020F0302020204030204"/>
              </a:rPr>
              <a:t>missing values  : </a:t>
            </a:r>
            <a:r>
              <a:rPr lang="en-US" b="1" spc="-50" dirty="0">
                <a:solidFill>
                  <a:srgbClr val="000000"/>
                </a:solidFill>
                <a:latin typeface="Calibri Light" panose="020F0302020204030204"/>
              </a:rPr>
              <a:t>Missing values in column</a:t>
            </a:r>
            <a:endParaRPr lang="en-US" b="1" spc="-50" dirty="0">
              <a:solidFill>
                <a:schemeClr val="tx1"/>
              </a:solidFill>
              <a:latin typeface="Calibri Light" panose="020F0302020204030204"/>
            </a:endParaRPr>
          </a:p>
          <a:p>
            <a:pPr marL="292608" lvl="1" indent="0">
              <a:buNone/>
            </a:pPr>
            <a:r>
              <a:rPr lang="en-US" b="1" spc="-50" dirty="0">
                <a:solidFill>
                  <a:schemeClr val="tx1"/>
                </a:solidFill>
                <a:latin typeface="Calibri Light" panose="020F0302020204030204"/>
              </a:rPr>
              <a:t>distinct values   : </a:t>
            </a:r>
            <a:r>
              <a:rPr lang="en-US" b="1" spc="-50" dirty="0">
                <a:solidFill>
                  <a:srgbClr val="000000"/>
                </a:solidFill>
                <a:latin typeface="Calibri Light" panose="020F0302020204030204"/>
              </a:rPr>
              <a:t>Null values in column</a:t>
            </a:r>
            <a:endParaRPr lang="en-US" dirty="0"/>
          </a:p>
        </p:txBody>
      </p:sp>
    </p:spTree>
    <p:extLst>
      <p:ext uri="{BB962C8B-B14F-4D97-AF65-F5344CB8AC3E}">
        <p14:creationId xmlns:p14="http://schemas.microsoft.com/office/powerpoint/2010/main" val="278836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5170906-B4AC-49AC-AC59-3937B1E7BB05}"/>
              </a:ext>
            </a:extLst>
          </p:cNvPr>
          <p:cNvPicPr>
            <a:picLocks noChangeAspect="1"/>
          </p:cNvPicPr>
          <p:nvPr/>
        </p:nvPicPr>
        <p:blipFill>
          <a:blip r:embed="rId2"/>
          <a:stretch>
            <a:fillRect/>
          </a:stretch>
        </p:blipFill>
        <p:spPr>
          <a:xfrm>
            <a:off x="116910" y="158750"/>
            <a:ext cx="5979090" cy="3270250"/>
          </a:xfrm>
          <a:prstGeom prst="rect">
            <a:avLst/>
          </a:prstGeom>
        </p:spPr>
      </p:pic>
      <p:pic>
        <p:nvPicPr>
          <p:cNvPr id="10" name="Picture 9">
            <a:extLst>
              <a:ext uri="{FF2B5EF4-FFF2-40B4-BE49-F238E27FC236}">
                <a16:creationId xmlns:a16="http://schemas.microsoft.com/office/drawing/2014/main" id="{D3A2519C-BC3E-44D1-913E-961CFA73F5DD}"/>
              </a:ext>
            </a:extLst>
          </p:cNvPr>
          <p:cNvPicPr>
            <a:picLocks noChangeAspect="1"/>
          </p:cNvPicPr>
          <p:nvPr/>
        </p:nvPicPr>
        <p:blipFill>
          <a:blip r:embed="rId3"/>
          <a:stretch>
            <a:fillRect/>
          </a:stretch>
        </p:blipFill>
        <p:spPr>
          <a:xfrm>
            <a:off x="6212910" y="158750"/>
            <a:ext cx="5862180" cy="3270250"/>
          </a:xfrm>
          <a:prstGeom prst="rect">
            <a:avLst/>
          </a:prstGeom>
        </p:spPr>
      </p:pic>
      <p:sp>
        <p:nvSpPr>
          <p:cNvPr id="11" name="Rectangle 10">
            <a:extLst>
              <a:ext uri="{FF2B5EF4-FFF2-40B4-BE49-F238E27FC236}">
                <a16:creationId xmlns:a16="http://schemas.microsoft.com/office/drawing/2014/main" id="{6C34CC90-800C-4023-8258-291D3D7482A9}"/>
              </a:ext>
            </a:extLst>
          </p:cNvPr>
          <p:cNvSpPr/>
          <p:nvPr/>
        </p:nvSpPr>
        <p:spPr>
          <a:xfrm>
            <a:off x="8205365" y="4196031"/>
            <a:ext cx="3705225" cy="1323439"/>
          </a:xfrm>
          <a:prstGeom prst="rect">
            <a:avLst/>
          </a:prstGeom>
        </p:spPr>
        <p:txBody>
          <a:bodyPr wrap="square">
            <a:spAutoFit/>
          </a:bodyPr>
          <a:lstStyle/>
          <a:p>
            <a:r>
              <a:rPr lang="en-US" sz="2000" spc="-50" dirty="0">
                <a:solidFill>
                  <a:srgbClr val="92D050"/>
                </a:solidFill>
                <a:latin typeface="Calibri Light" panose="020F0302020204030204"/>
                <a:ea typeface="+mj-ea"/>
                <a:cs typeface="+mj-cs"/>
              </a:rPr>
              <a:t>variable</a:t>
            </a:r>
            <a:r>
              <a:rPr lang="en-US" sz="2000" spc="-50" dirty="0">
                <a:solidFill>
                  <a:srgbClr val="FF9900"/>
                </a:solidFill>
                <a:latin typeface="Calibri Light" panose="020F0302020204030204"/>
                <a:ea typeface="+mj-ea"/>
                <a:cs typeface="+mj-cs"/>
              </a:rPr>
              <a:t>: State</a:t>
            </a:r>
            <a:br>
              <a:rPr lang="en-US" sz="2000" spc="-50" dirty="0">
                <a:solidFill>
                  <a:srgbClr val="FF9900"/>
                </a:solidFill>
                <a:latin typeface="Calibri Light" panose="020F0302020204030204"/>
                <a:ea typeface="+mj-ea"/>
                <a:cs typeface="+mj-cs"/>
              </a:rPr>
            </a:br>
            <a:r>
              <a:rPr lang="en-US" sz="2000" spc="-50" dirty="0">
                <a:solidFill>
                  <a:srgbClr val="000000"/>
                </a:solidFill>
                <a:latin typeface="Calibri Light" panose="020F0302020204030204"/>
                <a:ea typeface="+mj-ea"/>
                <a:cs typeface="+mj-cs"/>
              </a:rPr>
              <a:t>nulls: 0</a:t>
            </a:r>
            <a:br>
              <a:rPr lang="en-US" sz="2000" spc="-50" dirty="0">
                <a:solidFill>
                  <a:srgbClr val="000000"/>
                </a:solidFill>
                <a:latin typeface="Calibri Light" panose="020F0302020204030204"/>
                <a:ea typeface="+mj-ea"/>
                <a:cs typeface="+mj-cs"/>
              </a:rPr>
            </a:br>
            <a:r>
              <a:rPr lang="en-US" sz="2000" spc="-50" dirty="0">
                <a:solidFill>
                  <a:srgbClr val="000000"/>
                </a:solidFill>
                <a:latin typeface="Calibri Light" panose="020F0302020204030204"/>
                <a:ea typeface="+mj-ea"/>
                <a:cs typeface="+mj-cs"/>
              </a:rPr>
              <a:t>missing values: 0</a:t>
            </a:r>
          </a:p>
          <a:p>
            <a:r>
              <a:rPr lang="en-US" sz="2000" spc="-50" dirty="0">
                <a:solidFill>
                  <a:srgbClr val="000000"/>
                </a:solidFill>
                <a:latin typeface="Calibri Light" panose="020F0302020204030204"/>
                <a:ea typeface="+mj-ea"/>
                <a:cs typeface="+mj-cs"/>
              </a:rPr>
              <a:t>distinct values: 51</a:t>
            </a:r>
            <a:endParaRPr lang="hi-IN" sz="2000" spc="-50" dirty="0">
              <a:solidFill>
                <a:srgbClr val="000000"/>
              </a:solidFill>
              <a:latin typeface="Calibri Light" panose="020F0302020204030204"/>
              <a:ea typeface="+mj-ea"/>
              <a:cs typeface="+mj-cs"/>
            </a:endParaRPr>
          </a:p>
        </p:txBody>
      </p:sp>
      <p:pic>
        <p:nvPicPr>
          <p:cNvPr id="12" name="Picture 11">
            <a:extLst>
              <a:ext uri="{FF2B5EF4-FFF2-40B4-BE49-F238E27FC236}">
                <a16:creationId xmlns:a16="http://schemas.microsoft.com/office/drawing/2014/main" id="{68D56631-C90D-4D01-B728-6995EFC7CF15}"/>
              </a:ext>
            </a:extLst>
          </p:cNvPr>
          <p:cNvPicPr>
            <a:picLocks noChangeAspect="1"/>
          </p:cNvPicPr>
          <p:nvPr/>
        </p:nvPicPr>
        <p:blipFill>
          <a:blip r:embed="rId4"/>
          <a:stretch>
            <a:fillRect/>
          </a:stretch>
        </p:blipFill>
        <p:spPr>
          <a:xfrm>
            <a:off x="116910" y="3429001"/>
            <a:ext cx="5979090" cy="2857500"/>
          </a:xfrm>
          <a:prstGeom prst="rect">
            <a:avLst/>
          </a:prstGeom>
        </p:spPr>
      </p:pic>
    </p:spTree>
    <p:extLst>
      <p:ext uri="{BB962C8B-B14F-4D97-AF65-F5344CB8AC3E}">
        <p14:creationId xmlns:p14="http://schemas.microsoft.com/office/powerpoint/2010/main" val="411057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40BC23-AD18-40E7-A95D-628FAD807763}"/>
              </a:ext>
            </a:extLst>
          </p:cNvPr>
          <p:cNvSpPr/>
          <p:nvPr/>
        </p:nvSpPr>
        <p:spPr>
          <a:xfrm>
            <a:off x="7973992" y="4215080"/>
            <a:ext cx="3048000" cy="1323439"/>
          </a:xfrm>
          <a:prstGeom prst="rect">
            <a:avLst/>
          </a:prstGeom>
        </p:spPr>
        <p:txBody>
          <a:bodyPr wrap="square">
            <a:spAutoFit/>
          </a:bodyPr>
          <a:lstStyle/>
          <a:p>
            <a:r>
              <a:rPr lang="en-US" sz="2000" spc="-50" dirty="0">
                <a:solidFill>
                  <a:srgbClr val="92D050"/>
                </a:solidFill>
                <a:latin typeface="Calibri Light" panose="020F0302020204030204"/>
              </a:rPr>
              <a:t>variable</a:t>
            </a:r>
            <a:r>
              <a:rPr lang="en-US" sz="2000" spc="-50" dirty="0">
                <a:solidFill>
                  <a:srgbClr val="FF9900"/>
                </a:solidFill>
                <a:latin typeface="Calibri Light" panose="020F0302020204030204"/>
              </a:rPr>
              <a:t>: Area_name</a:t>
            </a:r>
            <a:br>
              <a:rPr lang="en-US" sz="2000" spc="-50" dirty="0">
                <a:solidFill>
                  <a:srgbClr val="FF9900"/>
                </a:solidFill>
                <a:latin typeface="Calibri Light" panose="020F0302020204030204"/>
              </a:rPr>
            </a:br>
            <a:r>
              <a:rPr lang="en-US" sz="2000" spc="-50" dirty="0">
                <a:solidFill>
                  <a:srgbClr val="000000"/>
                </a:solidFill>
                <a:latin typeface="Calibri Light" panose="020F0302020204030204"/>
              </a:rPr>
              <a:t>nulls: 0</a:t>
            </a:r>
            <a:br>
              <a:rPr lang="en-US" sz="2000" spc="-50" dirty="0">
                <a:solidFill>
                  <a:srgbClr val="000000"/>
                </a:solidFill>
                <a:latin typeface="Calibri Light" panose="020F0302020204030204"/>
              </a:rPr>
            </a:br>
            <a:r>
              <a:rPr lang="en-US" sz="2000" spc="-50" dirty="0">
                <a:solidFill>
                  <a:srgbClr val="000000"/>
                </a:solidFill>
                <a:latin typeface="Calibri Light" panose="020F0302020204030204"/>
              </a:rPr>
              <a:t>missing values: 0</a:t>
            </a:r>
          </a:p>
          <a:p>
            <a:r>
              <a:rPr lang="en-US" sz="2000" spc="-50" dirty="0">
                <a:solidFill>
                  <a:srgbClr val="000000"/>
                </a:solidFill>
                <a:latin typeface="Calibri Light" panose="020F0302020204030204"/>
              </a:rPr>
              <a:t>distinct values: 3141</a:t>
            </a:r>
            <a:endParaRPr lang="hi-IN" sz="2000" dirty="0"/>
          </a:p>
        </p:txBody>
      </p:sp>
      <p:pic>
        <p:nvPicPr>
          <p:cNvPr id="4" name="Picture 3">
            <a:extLst>
              <a:ext uri="{FF2B5EF4-FFF2-40B4-BE49-F238E27FC236}">
                <a16:creationId xmlns:a16="http://schemas.microsoft.com/office/drawing/2014/main" id="{45C73171-A6B4-4CD2-A0AD-DA4154C4FE98}"/>
              </a:ext>
            </a:extLst>
          </p:cNvPr>
          <p:cNvPicPr>
            <a:picLocks noChangeAspect="1"/>
          </p:cNvPicPr>
          <p:nvPr/>
        </p:nvPicPr>
        <p:blipFill>
          <a:blip r:embed="rId2"/>
          <a:stretch>
            <a:fillRect/>
          </a:stretch>
        </p:blipFill>
        <p:spPr>
          <a:xfrm>
            <a:off x="142874" y="158750"/>
            <a:ext cx="5953125" cy="3270250"/>
          </a:xfrm>
          <a:prstGeom prst="rect">
            <a:avLst/>
          </a:prstGeom>
        </p:spPr>
      </p:pic>
      <p:pic>
        <p:nvPicPr>
          <p:cNvPr id="5" name="Picture 4">
            <a:extLst>
              <a:ext uri="{FF2B5EF4-FFF2-40B4-BE49-F238E27FC236}">
                <a16:creationId xmlns:a16="http://schemas.microsoft.com/office/drawing/2014/main" id="{3F8F663F-AD94-47BE-9584-AC051B3FC0D7}"/>
              </a:ext>
            </a:extLst>
          </p:cNvPr>
          <p:cNvPicPr>
            <a:picLocks noChangeAspect="1"/>
          </p:cNvPicPr>
          <p:nvPr/>
        </p:nvPicPr>
        <p:blipFill>
          <a:blip r:embed="rId3"/>
          <a:stretch>
            <a:fillRect/>
          </a:stretch>
        </p:blipFill>
        <p:spPr>
          <a:xfrm>
            <a:off x="6172200" y="158750"/>
            <a:ext cx="5876925" cy="3270250"/>
          </a:xfrm>
          <a:prstGeom prst="rect">
            <a:avLst/>
          </a:prstGeom>
        </p:spPr>
      </p:pic>
      <p:pic>
        <p:nvPicPr>
          <p:cNvPr id="6" name="Picture 5">
            <a:extLst>
              <a:ext uri="{FF2B5EF4-FFF2-40B4-BE49-F238E27FC236}">
                <a16:creationId xmlns:a16="http://schemas.microsoft.com/office/drawing/2014/main" id="{82452F51-85E0-4BCA-9217-B78A552A0E75}"/>
              </a:ext>
            </a:extLst>
          </p:cNvPr>
          <p:cNvPicPr>
            <a:picLocks noChangeAspect="1"/>
          </p:cNvPicPr>
          <p:nvPr/>
        </p:nvPicPr>
        <p:blipFill>
          <a:blip r:embed="rId4"/>
          <a:stretch>
            <a:fillRect/>
          </a:stretch>
        </p:blipFill>
        <p:spPr>
          <a:xfrm>
            <a:off x="142874" y="3429000"/>
            <a:ext cx="5953126" cy="2895600"/>
          </a:xfrm>
          <a:prstGeom prst="rect">
            <a:avLst/>
          </a:prstGeom>
        </p:spPr>
      </p:pic>
    </p:spTree>
    <p:extLst>
      <p:ext uri="{BB962C8B-B14F-4D97-AF65-F5344CB8AC3E}">
        <p14:creationId xmlns:p14="http://schemas.microsoft.com/office/powerpoint/2010/main" val="264686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65C923-3000-43DB-A7DF-BC805D37863B}"/>
              </a:ext>
            </a:extLst>
          </p:cNvPr>
          <p:cNvSpPr/>
          <p:nvPr/>
        </p:nvSpPr>
        <p:spPr>
          <a:xfrm>
            <a:off x="7972424" y="4196030"/>
            <a:ext cx="2352675" cy="1323439"/>
          </a:xfrm>
          <a:prstGeom prst="rect">
            <a:avLst/>
          </a:prstGeom>
        </p:spPr>
        <p:txBody>
          <a:bodyPr wrap="square">
            <a:spAutoFit/>
          </a:bodyPr>
          <a:lstStyle/>
          <a:p>
            <a:r>
              <a:rPr lang="en-US" sz="2000" spc="-50" dirty="0">
                <a:solidFill>
                  <a:srgbClr val="92D050"/>
                </a:solidFill>
                <a:latin typeface="Calibri Light" panose="020F0302020204030204"/>
              </a:rPr>
              <a:t>variable</a:t>
            </a:r>
            <a:r>
              <a:rPr lang="en-US" sz="2000" spc="-50" dirty="0">
                <a:solidFill>
                  <a:srgbClr val="FF9900"/>
                </a:solidFill>
                <a:latin typeface="Calibri Light" panose="020F0302020204030204"/>
              </a:rPr>
              <a:t>: Metro_2013</a:t>
            </a:r>
            <a:br>
              <a:rPr lang="en-US" sz="2000" spc="-50" dirty="0">
                <a:solidFill>
                  <a:srgbClr val="FF9900"/>
                </a:solidFill>
                <a:latin typeface="Calibri Light" panose="020F0302020204030204"/>
              </a:rPr>
            </a:br>
            <a:r>
              <a:rPr lang="en-US" sz="2000" spc="-50" dirty="0">
                <a:solidFill>
                  <a:srgbClr val="000000"/>
                </a:solidFill>
                <a:latin typeface="Calibri Light" panose="020F0302020204030204"/>
              </a:rPr>
              <a:t>nulls: 0</a:t>
            </a:r>
            <a:br>
              <a:rPr lang="en-US" sz="2000" spc="-50" dirty="0">
                <a:solidFill>
                  <a:srgbClr val="000000"/>
                </a:solidFill>
                <a:latin typeface="Calibri Light" panose="020F0302020204030204"/>
              </a:rPr>
            </a:br>
            <a:r>
              <a:rPr lang="en-US" sz="2000" spc="-50" dirty="0">
                <a:solidFill>
                  <a:srgbClr val="000000"/>
                </a:solidFill>
                <a:latin typeface="Calibri Light" panose="020F0302020204030204"/>
              </a:rPr>
              <a:t>missing values: 0</a:t>
            </a:r>
          </a:p>
          <a:p>
            <a:r>
              <a:rPr lang="en-US" sz="2000" spc="-50" dirty="0">
                <a:solidFill>
                  <a:srgbClr val="000000"/>
                </a:solidFill>
                <a:latin typeface="Calibri Light" panose="020F0302020204030204"/>
              </a:rPr>
              <a:t>distinct values: 2</a:t>
            </a:r>
            <a:endParaRPr lang="hi-IN" sz="2000" dirty="0"/>
          </a:p>
        </p:txBody>
      </p:sp>
      <p:pic>
        <p:nvPicPr>
          <p:cNvPr id="4" name="Picture 3">
            <a:extLst>
              <a:ext uri="{FF2B5EF4-FFF2-40B4-BE49-F238E27FC236}">
                <a16:creationId xmlns:a16="http://schemas.microsoft.com/office/drawing/2014/main" id="{FC8843C0-9258-4447-9B1C-6A1006D70DE1}"/>
              </a:ext>
            </a:extLst>
          </p:cNvPr>
          <p:cNvPicPr>
            <a:picLocks noChangeAspect="1"/>
          </p:cNvPicPr>
          <p:nvPr/>
        </p:nvPicPr>
        <p:blipFill>
          <a:blip r:embed="rId2"/>
          <a:stretch>
            <a:fillRect/>
          </a:stretch>
        </p:blipFill>
        <p:spPr>
          <a:xfrm>
            <a:off x="142874" y="158750"/>
            <a:ext cx="5953125" cy="3270250"/>
          </a:xfrm>
          <a:prstGeom prst="rect">
            <a:avLst/>
          </a:prstGeom>
        </p:spPr>
      </p:pic>
      <p:pic>
        <p:nvPicPr>
          <p:cNvPr id="5" name="Picture 4">
            <a:extLst>
              <a:ext uri="{FF2B5EF4-FFF2-40B4-BE49-F238E27FC236}">
                <a16:creationId xmlns:a16="http://schemas.microsoft.com/office/drawing/2014/main" id="{5EE2633E-E3BE-4A01-96E6-EAB2803EA5AA}"/>
              </a:ext>
            </a:extLst>
          </p:cNvPr>
          <p:cNvPicPr>
            <a:picLocks noChangeAspect="1"/>
          </p:cNvPicPr>
          <p:nvPr/>
        </p:nvPicPr>
        <p:blipFill>
          <a:blip r:embed="rId3"/>
          <a:stretch>
            <a:fillRect/>
          </a:stretch>
        </p:blipFill>
        <p:spPr>
          <a:xfrm>
            <a:off x="6172199" y="158750"/>
            <a:ext cx="5953126" cy="3270250"/>
          </a:xfrm>
          <a:prstGeom prst="rect">
            <a:avLst/>
          </a:prstGeom>
        </p:spPr>
      </p:pic>
      <p:pic>
        <p:nvPicPr>
          <p:cNvPr id="6" name="Picture 5">
            <a:extLst>
              <a:ext uri="{FF2B5EF4-FFF2-40B4-BE49-F238E27FC236}">
                <a16:creationId xmlns:a16="http://schemas.microsoft.com/office/drawing/2014/main" id="{1F3DBBE7-BCFA-4C2A-9B2B-0208A10D1A5C}"/>
              </a:ext>
            </a:extLst>
          </p:cNvPr>
          <p:cNvPicPr>
            <a:picLocks noChangeAspect="1"/>
          </p:cNvPicPr>
          <p:nvPr/>
        </p:nvPicPr>
        <p:blipFill>
          <a:blip r:embed="rId4"/>
          <a:stretch>
            <a:fillRect/>
          </a:stretch>
        </p:blipFill>
        <p:spPr>
          <a:xfrm>
            <a:off x="142872" y="3429000"/>
            <a:ext cx="5953127" cy="2857500"/>
          </a:xfrm>
          <a:prstGeom prst="rect">
            <a:avLst/>
          </a:prstGeom>
        </p:spPr>
      </p:pic>
    </p:spTree>
    <p:extLst>
      <p:ext uri="{BB962C8B-B14F-4D97-AF65-F5344CB8AC3E}">
        <p14:creationId xmlns:p14="http://schemas.microsoft.com/office/powerpoint/2010/main" val="44193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DF564C5C-4029-4A36-8F90-9186BB51E6C5}"/>
              </a:ext>
            </a:extLst>
          </p:cNvPr>
          <p:cNvPicPr>
            <a:picLocks noChangeAspect="1"/>
          </p:cNvPicPr>
          <p:nvPr/>
        </p:nvPicPr>
        <p:blipFill>
          <a:blip r:embed="rId2"/>
          <a:stretch>
            <a:fillRect/>
          </a:stretch>
        </p:blipFill>
        <p:spPr>
          <a:xfrm>
            <a:off x="64180" y="60579"/>
            <a:ext cx="6031820" cy="2506776"/>
          </a:xfrm>
          <a:prstGeom prst="rect">
            <a:avLst/>
          </a:prstGeom>
        </p:spPr>
      </p:pic>
      <p:pic>
        <p:nvPicPr>
          <p:cNvPr id="49" name="Picture 48">
            <a:extLst>
              <a:ext uri="{FF2B5EF4-FFF2-40B4-BE49-F238E27FC236}">
                <a16:creationId xmlns:a16="http://schemas.microsoft.com/office/drawing/2014/main" id="{4A67EE03-0D9B-4230-ACAA-B51FE8163B5A}"/>
              </a:ext>
            </a:extLst>
          </p:cNvPr>
          <p:cNvPicPr>
            <a:picLocks noChangeAspect="1"/>
          </p:cNvPicPr>
          <p:nvPr/>
        </p:nvPicPr>
        <p:blipFill>
          <a:blip r:embed="rId3"/>
          <a:stretch>
            <a:fillRect/>
          </a:stretch>
        </p:blipFill>
        <p:spPr>
          <a:xfrm>
            <a:off x="64180" y="2635013"/>
            <a:ext cx="6031820" cy="2506776"/>
          </a:xfrm>
          <a:prstGeom prst="rect">
            <a:avLst/>
          </a:prstGeom>
        </p:spPr>
      </p:pic>
      <p:pic>
        <p:nvPicPr>
          <p:cNvPr id="55" name="Picture 54">
            <a:extLst>
              <a:ext uri="{FF2B5EF4-FFF2-40B4-BE49-F238E27FC236}">
                <a16:creationId xmlns:a16="http://schemas.microsoft.com/office/drawing/2014/main" id="{FECABF44-303E-4920-A1A1-4567D18449C2}"/>
              </a:ext>
            </a:extLst>
          </p:cNvPr>
          <p:cNvPicPr>
            <a:picLocks noChangeAspect="1"/>
          </p:cNvPicPr>
          <p:nvPr/>
        </p:nvPicPr>
        <p:blipFill>
          <a:blip r:embed="rId4"/>
          <a:stretch>
            <a:fillRect/>
          </a:stretch>
        </p:blipFill>
        <p:spPr>
          <a:xfrm>
            <a:off x="6181725" y="60579"/>
            <a:ext cx="5860858" cy="2506775"/>
          </a:xfrm>
          <a:prstGeom prst="rect">
            <a:avLst/>
          </a:prstGeom>
        </p:spPr>
      </p:pic>
      <p:sp>
        <p:nvSpPr>
          <p:cNvPr id="2" name="Title 1">
            <a:extLst>
              <a:ext uri="{FF2B5EF4-FFF2-40B4-BE49-F238E27FC236}">
                <a16:creationId xmlns:a16="http://schemas.microsoft.com/office/drawing/2014/main" id="{13E748D1-DD8F-4542-BFFD-3993F65F3811}"/>
              </a:ext>
            </a:extLst>
          </p:cNvPr>
          <p:cNvSpPr>
            <a:spLocks noGrp="1"/>
          </p:cNvSpPr>
          <p:nvPr>
            <p:ph type="title"/>
          </p:nvPr>
        </p:nvSpPr>
        <p:spPr>
          <a:xfrm>
            <a:off x="4205952" y="5141789"/>
            <a:ext cx="4776732" cy="1223110"/>
          </a:xfrm>
        </p:spPr>
        <p:txBody>
          <a:bodyPr>
            <a:noAutofit/>
          </a:bodyPr>
          <a:lstStyle/>
          <a:p>
            <a:r>
              <a:rPr lang="en-US" sz="2000" dirty="0">
                <a:solidFill>
                  <a:srgbClr val="92D050"/>
                </a:solidFill>
              </a:rPr>
              <a:t>variable</a:t>
            </a:r>
            <a:r>
              <a:rPr lang="en-US" sz="2000" dirty="0">
                <a:solidFill>
                  <a:srgbClr val="FF9900"/>
                </a:solidFill>
              </a:rPr>
              <a:t>: Civilian_labor_force_2016</a:t>
            </a:r>
            <a:br>
              <a:rPr lang="en-US" sz="2000" dirty="0">
                <a:solidFill>
                  <a:srgbClr val="FF9900"/>
                </a:solidFill>
              </a:rPr>
            </a:br>
            <a:r>
              <a:rPr lang="en-US" sz="2000" dirty="0">
                <a:solidFill>
                  <a:schemeClr val="tx1"/>
                </a:solidFill>
              </a:rPr>
              <a:t>min: 86 , max: 5054938</a:t>
            </a:r>
            <a:br>
              <a:rPr lang="en-US" sz="2000" dirty="0">
                <a:solidFill>
                  <a:schemeClr val="tx1"/>
                </a:solidFill>
              </a:rPr>
            </a:br>
            <a:r>
              <a:rPr lang="en-US" sz="2000" dirty="0">
                <a:solidFill>
                  <a:schemeClr val="tx1"/>
                </a:solidFill>
              </a:rPr>
              <a:t>avg: 50596.040751, nulls: 0</a:t>
            </a:r>
            <a:br>
              <a:rPr lang="en-US" sz="2000" dirty="0">
                <a:solidFill>
                  <a:schemeClr val="tx1"/>
                </a:solidFill>
              </a:rPr>
            </a:br>
            <a:r>
              <a:rPr lang="en-US" sz="2000" dirty="0">
                <a:solidFill>
                  <a:schemeClr val="tx1"/>
                </a:solidFill>
              </a:rPr>
              <a:t>missing values: 0, distinct values: 3008</a:t>
            </a:r>
          </a:p>
        </p:txBody>
      </p:sp>
      <p:pic>
        <p:nvPicPr>
          <p:cNvPr id="59" name="Picture 58">
            <a:extLst>
              <a:ext uri="{FF2B5EF4-FFF2-40B4-BE49-F238E27FC236}">
                <a16:creationId xmlns:a16="http://schemas.microsoft.com/office/drawing/2014/main" id="{119F5689-BCB7-4E56-AA44-B7405F4C07CD}"/>
              </a:ext>
            </a:extLst>
          </p:cNvPr>
          <p:cNvPicPr>
            <a:picLocks noChangeAspect="1"/>
          </p:cNvPicPr>
          <p:nvPr/>
        </p:nvPicPr>
        <p:blipFill>
          <a:blip r:embed="rId5"/>
          <a:stretch>
            <a:fillRect/>
          </a:stretch>
        </p:blipFill>
        <p:spPr>
          <a:xfrm>
            <a:off x="6181725" y="2635013"/>
            <a:ext cx="5860858" cy="2506776"/>
          </a:xfrm>
          <a:prstGeom prst="rect">
            <a:avLst/>
          </a:prstGeom>
        </p:spPr>
      </p:pic>
    </p:spTree>
    <p:extLst>
      <p:ext uri="{BB962C8B-B14F-4D97-AF65-F5344CB8AC3E}">
        <p14:creationId xmlns:p14="http://schemas.microsoft.com/office/powerpoint/2010/main" val="183136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0BAD-A359-4F89-AF81-227593379EB4}"/>
              </a:ext>
            </a:extLst>
          </p:cNvPr>
          <p:cNvSpPr>
            <a:spLocks noGrp="1"/>
          </p:cNvSpPr>
          <p:nvPr>
            <p:ph type="title"/>
          </p:nvPr>
        </p:nvSpPr>
        <p:spPr>
          <a:xfrm>
            <a:off x="4324149" y="5236197"/>
            <a:ext cx="4635799" cy="1158135"/>
          </a:xfrm>
        </p:spPr>
        <p:txBody>
          <a:bodyPr>
            <a:noAutofit/>
          </a:bodyPr>
          <a:lstStyle/>
          <a:p>
            <a:r>
              <a:rPr lang="en-US" sz="1800" dirty="0">
                <a:solidFill>
                  <a:srgbClr val="92D050"/>
                </a:solidFill>
              </a:rPr>
              <a:t>variable: </a:t>
            </a:r>
            <a:r>
              <a:rPr lang="en-US" sz="1800" dirty="0">
                <a:solidFill>
                  <a:srgbClr val="FF9900"/>
                </a:solidFill>
              </a:rPr>
              <a:t>Unemployed_2016</a:t>
            </a:r>
            <a:br>
              <a:rPr lang="en-US" sz="1800" dirty="0">
                <a:solidFill>
                  <a:schemeClr val="tx1"/>
                </a:solidFill>
              </a:rPr>
            </a:br>
            <a:r>
              <a:rPr lang="en-US" sz="1800" dirty="0">
                <a:solidFill>
                  <a:schemeClr val="tx1"/>
                </a:solidFill>
              </a:rPr>
              <a:t>min: 4 , max: 265433</a:t>
            </a:r>
            <a:br>
              <a:rPr lang="en-US" sz="1800" dirty="0">
                <a:solidFill>
                  <a:schemeClr val="tx1"/>
                </a:solidFill>
              </a:rPr>
            </a:br>
            <a:r>
              <a:rPr lang="en-US" sz="1800" dirty="0">
                <a:solidFill>
                  <a:schemeClr val="tx1"/>
                </a:solidFill>
              </a:rPr>
              <a:t>avg: 2463.6599, nulls: 0</a:t>
            </a:r>
            <a:br>
              <a:rPr lang="en-US" sz="1800" dirty="0">
                <a:solidFill>
                  <a:schemeClr val="tx1"/>
                </a:solidFill>
              </a:rPr>
            </a:br>
            <a:r>
              <a:rPr lang="en-US" sz="1800" dirty="0">
                <a:solidFill>
                  <a:schemeClr val="tx1"/>
                </a:solidFill>
              </a:rPr>
              <a:t>missing values: 0, distinct values: 1833</a:t>
            </a:r>
          </a:p>
        </p:txBody>
      </p:sp>
      <p:pic>
        <p:nvPicPr>
          <p:cNvPr id="5" name="Picture 4">
            <a:extLst>
              <a:ext uri="{FF2B5EF4-FFF2-40B4-BE49-F238E27FC236}">
                <a16:creationId xmlns:a16="http://schemas.microsoft.com/office/drawing/2014/main" id="{244780E6-E137-4EEF-9CC9-B56E2C16BA69}"/>
              </a:ext>
            </a:extLst>
          </p:cNvPr>
          <p:cNvPicPr>
            <a:picLocks noChangeAspect="1"/>
          </p:cNvPicPr>
          <p:nvPr/>
        </p:nvPicPr>
        <p:blipFill>
          <a:blip r:embed="rId2"/>
          <a:stretch>
            <a:fillRect/>
          </a:stretch>
        </p:blipFill>
        <p:spPr>
          <a:xfrm>
            <a:off x="66675" y="24168"/>
            <a:ext cx="5999144" cy="2709507"/>
          </a:xfrm>
          <a:prstGeom prst="rect">
            <a:avLst/>
          </a:prstGeom>
        </p:spPr>
      </p:pic>
      <p:pic>
        <p:nvPicPr>
          <p:cNvPr id="7" name="Picture 6">
            <a:extLst>
              <a:ext uri="{FF2B5EF4-FFF2-40B4-BE49-F238E27FC236}">
                <a16:creationId xmlns:a16="http://schemas.microsoft.com/office/drawing/2014/main" id="{1ED9CA31-12F3-4B2C-8502-1B5D58C36DAA}"/>
              </a:ext>
            </a:extLst>
          </p:cNvPr>
          <p:cNvPicPr>
            <a:picLocks noChangeAspect="1"/>
          </p:cNvPicPr>
          <p:nvPr/>
        </p:nvPicPr>
        <p:blipFill>
          <a:blip r:embed="rId3"/>
          <a:stretch>
            <a:fillRect/>
          </a:stretch>
        </p:blipFill>
        <p:spPr>
          <a:xfrm>
            <a:off x="6126181" y="33693"/>
            <a:ext cx="5999144" cy="2709507"/>
          </a:xfrm>
          <a:prstGeom prst="rect">
            <a:avLst/>
          </a:prstGeom>
        </p:spPr>
      </p:pic>
      <p:pic>
        <p:nvPicPr>
          <p:cNvPr id="9" name="Picture 8">
            <a:extLst>
              <a:ext uri="{FF2B5EF4-FFF2-40B4-BE49-F238E27FC236}">
                <a16:creationId xmlns:a16="http://schemas.microsoft.com/office/drawing/2014/main" id="{46F442C1-0FB4-4D0D-B241-34CCF85069D3}"/>
              </a:ext>
            </a:extLst>
          </p:cNvPr>
          <p:cNvPicPr>
            <a:picLocks noChangeAspect="1"/>
          </p:cNvPicPr>
          <p:nvPr/>
        </p:nvPicPr>
        <p:blipFill>
          <a:blip r:embed="rId4"/>
          <a:stretch>
            <a:fillRect/>
          </a:stretch>
        </p:blipFill>
        <p:spPr>
          <a:xfrm>
            <a:off x="66675" y="2845170"/>
            <a:ext cx="5999144" cy="2491761"/>
          </a:xfrm>
          <a:prstGeom prst="rect">
            <a:avLst/>
          </a:prstGeom>
        </p:spPr>
      </p:pic>
      <p:pic>
        <p:nvPicPr>
          <p:cNvPr id="11" name="Picture 10">
            <a:extLst>
              <a:ext uri="{FF2B5EF4-FFF2-40B4-BE49-F238E27FC236}">
                <a16:creationId xmlns:a16="http://schemas.microsoft.com/office/drawing/2014/main" id="{C019DFEF-9DA0-42BD-9932-B5FAFC7105AF}"/>
              </a:ext>
            </a:extLst>
          </p:cNvPr>
          <p:cNvPicPr>
            <a:picLocks noChangeAspect="1"/>
          </p:cNvPicPr>
          <p:nvPr/>
        </p:nvPicPr>
        <p:blipFill>
          <a:blip r:embed="rId5"/>
          <a:stretch>
            <a:fillRect/>
          </a:stretch>
        </p:blipFill>
        <p:spPr>
          <a:xfrm>
            <a:off x="6126181" y="2845170"/>
            <a:ext cx="5999144" cy="2491761"/>
          </a:xfrm>
          <a:prstGeom prst="rect">
            <a:avLst/>
          </a:prstGeom>
        </p:spPr>
      </p:pic>
    </p:spTree>
    <p:extLst>
      <p:ext uri="{BB962C8B-B14F-4D97-AF65-F5344CB8AC3E}">
        <p14:creationId xmlns:p14="http://schemas.microsoft.com/office/powerpoint/2010/main" val="424507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4F29A0C-E7EA-4F11-BB77-E1D4A5D1A771}"/>
              </a:ext>
            </a:extLst>
          </p:cNvPr>
          <p:cNvSpPr>
            <a:spLocks noGrp="1"/>
          </p:cNvSpPr>
          <p:nvPr>
            <p:ph type="subTitle" idx="1"/>
          </p:nvPr>
        </p:nvSpPr>
        <p:spPr/>
        <p:txBody>
          <a:bodyPr/>
          <a:lstStyle/>
          <a:p>
            <a:pPr lvl="0">
              <a:buClr>
                <a:prstClr val="white"/>
              </a:buClr>
            </a:pPr>
            <a:r>
              <a:rPr lang="en-US" sz="2000" dirty="0">
                <a:solidFill>
                  <a:srgbClr val="92D050"/>
                </a:solidFill>
              </a:rPr>
              <a:t>G</a:t>
            </a:r>
            <a:r>
              <a:rPr lang="en-US" sz="2000" b="1" dirty="0">
                <a:solidFill>
                  <a:srgbClr val="92D050"/>
                </a:solidFill>
              </a:rPr>
              <a:t>roup 2</a:t>
            </a:r>
          </a:p>
        </p:txBody>
      </p:sp>
      <p:sp>
        <p:nvSpPr>
          <p:cNvPr id="7" name="Rectangle 6">
            <a:extLst>
              <a:ext uri="{FF2B5EF4-FFF2-40B4-BE49-F238E27FC236}">
                <a16:creationId xmlns:a16="http://schemas.microsoft.com/office/drawing/2014/main" id="{C39B5C10-EC3E-40BE-B870-18A29373DEB0}"/>
              </a:ext>
            </a:extLst>
          </p:cNvPr>
          <p:cNvSpPr/>
          <p:nvPr/>
        </p:nvSpPr>
        <p:spPr>
          <a:xfrm>
            <a:off x="963614" y="3429000"/>
            <a:ext cx="9860328" cy="923330"/>
          </a:xfrm>
          <a:prstGeom prst="rect">
            <a:avLst/>
          </a:prstGeom>
          <a:noFill/>
        </p:spPr>
        <p:txBody>
          <a:bodyPr wrap="none" lIns="91440" tIns="45720" rIns="91440" bIns="45720">
            <a:spAutoFit/>
          </a:bodyPr>
          <a:lstStyle/>
          <a:p>
            <a:pPr algn="ctr"/>
            <a:r>
              <a:rPr lang="en-US" sz="5400" b="0" cap="none" spc="0" dirty="0">
                <a:ln w="0"/>
                <a:solidFill>
                  <a:srgbClr val="FF9900"/>
                </a:solidFill>
                <a:effectLst>
                  <a:outerShdw blurRad="38100" dist="19050" dir="2700000" algn="tl" rotWithShape="0">
                    <a:schemeClr val="dk1">
                      <a:alpha val="40000"/>
                    </a:schemeClr>
                  </a:outerShdw>
                </a:effectLst>
                <a:latin typeface="+mj-lt"/>
              </a:rPr>
              <a:t>Unemployment</a:t>
            </a:r>
            <a:r>
              <a:rPr lang="en-US" sz="5400" b="0" cap="none" spc="0" dirty="0">
                <a:ln w="0"/>
                <a:solidFill>
                  <a:srgbClr val="FF9900"/>
                </a:solidFill>
                <a:effectLst>
                  <a:outerShdw blurRad="38100" dist="19050" dir="2700000" algn="tl" rotWithShape="0">
                    <a:schemeClr val="dk1">
                      <a:alpha val="40000"/>
                    </a:schemeClr>
                  </a:outerShdw>
                </a:effectLst>
              </a:rPr>
              <a:t> </a:t>
            </a:r>
            <a:r>
              <a:rPr lang="en-US" sz="5400" dirty="0">
                <a:ln w="0"/>
                <a:solidFill>
                  <a:srgbClr val="FF9900"/>
                </a:solidFill>
                <a:effectLst>
                  <a:outerShdw blurRad="38100" dist="19050" dir="2700000" algn="tl" rotWithShape="0">
                    <a:schemeClr val="dk1">
                      <a:alpha val="40000"/>
                    </a:schemeClr>
                  </a:outerShdw>
                </a:effectLst>
                <a:latin typeface="+mj-lt"/>
              </a:rPr>
              <a:t>&amp; Poverty analysis</a:t>
            </a:r>
            <a:endParaRPr lang="hi-IN" sz="5400" dirty="0">
              <a:ln w="0"/>
              <a:solidFill>
                <a:srgbClr val="FF9900"/>
              </a:solidFill>
              <a:effectLst>
                <a:outerShdw blurRad="38100" dist="19050" dir="2700000" algn="tl" rotWithShape="0">
                  <a:schemeClr val="dk1">
                    <a:alpha val="40000"/>
                  </a:schemeClr>
                </a:outerShdw>
              </a:effectLst>
              <a:latin typeface="+mj-lt"/>
            </a:endParaRPr>
          </a:p>
        </p:txBody>
      </p:sp>
    </p:spTree>
    <p:extLst>
      <p:ext uri="{BB962C8B-B14F-4D97-AF65-F5344CB8AC3E}">
        <p14:creationId xmlns:p14="http://schemas.microsoft.com/office/powerpoint/2010/main" val="244011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307968-EED5-4AA4-9B09-B13A8E70A27C}"/>
              </a:ext>
            </a:extLst>
          </p:cNvPr>
          <p:cNvPicPr>
            <a:picLocks noChangeAspect="1"/>
          </p:cNvPicPr>
          <p:nvPr/>
        </p:nvPicPr>
        <p:blipFill>
          <a:blip r:embed="rId2"/>
          <a:stretch>
            <a:fillRect/>
          </a:stretch>
        </p:blipFill>
        <p:spPr>
          <a:xfrm>
            <a:off x="112734" y="158750"/>
            <a:ext cx="6096000" cy="2430050"/>
          </a:xfrm>
          <a:prstGeom prst="rect">
            <a:avLst/>
          </a:prstGeom>
        </p:spPr>
      </p:pic>
      <p:pic>
        <p:nvPicPr>
          <p:cNvPr id="5" name="Picture 4">
            <a:extLst>
              <a:ext uri="{FF2B5EF4-FFF2-40B4-BE49-F238E27FC236}">
                <a16:creationId xmlns:a16="http://schemas.microsoft.com/office/drawing/2014/main" id="{BB2E23C9-5CEC-4C5D-841D-7BC023E62501}"/>
              </a:ext>
            </a:extLst>
          </p:cNvPr>
          <p:cNvPicPr>
            <a:picLocks noChangeAspect="1"/>
          </p:cNvPicPr>
          <p:nvPr/>
        </p:nvPicPr>
        <p:blipFill>
          <a:blip r:embed="rId3"/>
          <a:stretch>
            <a:fillRect/>
          </a:stretch>
        </p:blipFill>
        <p:spPr>
          <a:xfrm>
            <a:off x="6321468" y="158750"/>
            <a:ext cx="5757798" cy="2430050"/>
          </a:xfrm>
          <a:prstGeom prst="rect">
            <a:avLst/>
          </a:prstGeom>
        </p:spPr>
      </p:pic>
      <p:pic>
        <p:nvPicPr>
          <p:cNvPr id="6" name="Picture 5">
            <a:extLst>
              <a:ext uri="{FF2B5EF4-FFF2-40B4-BE49-F238E27FC236}">
                <a16:creationId xmlns:a16="http://schemas.microsoft.com/office/drawing/2014/main" id="{C0A41B70-056D-48E6-BF5A-9368DDEEBF86}"/>
              </a:ext>
            </a:extLst>
          </p:cNvPr>
          <p:cNvPicPr>
            <a:picLocks noChangeAspect="1"/>
          </p:cNvPicPr>
          <p:nvPr/>
        </p:nvPicPr>
        <p:blipFill>
          <a:blip r:embed="rId4"/>
          <a:stretch>
            <a:fillRect/>
          </a:stretch>
        </p:blipFill>
        <p:spPr>
          <a:xfrm>
            <a:off x="112734" y="2931090"/>
            <a:ext cx="6096000" cy="2430050"/>
          </a:xfrm>
          <a:prstGeom prst="rect">
            <a:avLst/>
          </a:prstGeom>
        </p:spPr>
      </p:pic>
      <p:pic>
        <p:nvPicPr>
          <p:cNvPr id="7" name="Picture 6">
            <a:extLst>
              <a:ext uri="{FF2B5EF4-FFF2-40B4-BE49-F238E27FC236}">
                <a16:creationId xmlns:a16="http://schemas.microsoft.com/office/drawing/2014/main" id="{4EDA5F91-1DC5-4EE9-A1AE-234336141747}"/>
              </a:ext>
            </a:extLst>
          </p:cNvPr>
          <p:cNvPicPr>
            <a:picLocks noChangeAspect="1"/>
          </p:cNvPicPr>
          <p:nvPr/>
        </p:nvPicPr>
        <p:blipFill>
          <a:blip r:embed="rId5"/>
          <a:stretch>
            <a:fillRect/>
          </a:stretch>
        </p:blipFill>
        <p:spPr>
          <a:xfrm>
            <a:off x="6321468" y="2931090"/>
            <a:ext cx="5757798" cy="2430050"/>
          </a:xfrm>
          <a:prstGeom prst="rect">
            <a:avLst/>
          </a:prstGeom>
        </p:spPr>
      </p:pic>
      <p:sp>
        <p:nvSpPr>
          <p:cNvPr id="8" name="Rectangle 7">
            <a:extLst>
              <a:ext uri="{FF2B5EF4-FFF2-40B4-BE49-F238E27FC236}">
                <a16:creationId xmlns:a16="http://schemas.microsoft.com/office/drawing/2014/main" id="{EBE962B7-6F87-43CF-AD1E-CFA7F04BCCDC}"/>
              </a:ext>
            </a:extLst>
          </p:cNvPr>
          <p:cNvSpPr/>
          <p:nvPr/>
        </p:nvSpPr>
        <p:spPr>
          <a:xfrm>
            <a:off x="4448175" y="5331130"/>
            <a:ext cx="5895975" cy="1077218"/>
          </a:xfrm>
          <a:prstGeom prst="rect">
            <a:avLst/>
          </a:prstGeom>
        </p:spPr>
        <p:txBody>
          <a:bodyPr wrap="square">
            <a:spAutoFit/>
          </a:bodyPr>
          <a:lstStyle/>
          <a:p>
            <a:r>
              <a:rPr lang="en-US" sz="1600" dirty="0">
                <a:solidFill>
                  <a:srgbClr val="92D050"/>
                </a:solidFill>
              </a:rPr>
              <a:t>variable</a:t>
            </a:r>
            <a:r>
              <a:rPr lang="en-US" sz="1600" dirty="0">
                <a:solidFill>
                  <a:srgbClr val="FF9900"/>
                </a:solidFill>
              </a:rPr>
              <a:t>: Unemployment_rate_2016</a:t>
            </a:r>
            <a:br>
              <a:rPr lang="en-US" sz="1600" dirty="0">
                <a:solidFill>
                  <a:srgbClr val="FF9900"/>
                </a:solidFill>
              </a:rPr>
            </a:br>
            <a:r>
              <a:rPr lang="en-US" sz="1600" dirty="0"/>
              <a:t>min: 1.7 , max: 23.6</a:t>
            </a:r>
            <a:br>
              <a:rPr lang="en-US" sz="1600" dirty="0"/>
            </a:br>
            <a:r>
              <a:rPr lang="en-US" sz="1600" dirty="0" err="1"/>
              <a:t>avg</a:t>
            </a:r>
            <a:r>
              <a:rPr lang="en-US" sz="1600" dirty="0"/>
              <a:t>: 5.23770, nulls: 0</a:t>
            </a:r>
            <a:br>
              <a:rPr lang="en-US" sz="1600" dirty="0"/>
            </a:br>
            <a:r>
              <a:rPr lang="en-US" sz="1600" dirty="0"/>
              <a:t>missing values: 0, distinct values: 118</a:t>
            </a:r>
            <a:endParaRPr lang="hi-IN" sz="1600" dirty="0"/>
          </a:p>
        </p:txBody>
      </p:sp>
    </p:spTree>
    <p:extLst>
      <p:ext uri="{BB962C8B-B14F-4D97-AF65-F5344CB8AC3E}">
        <p14:creationId xmlns:p14="http://schemas.microsoft.com/office/powerpoint/2010/main" val="327161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692CF1-E057-4EC2-A6FA-A4B4C8E0A4A2}"/>
              </a:ext>
            </a:extLst>
          </p:cNvPr>
          <p:cNvSpPr/>
          <p:nvPr/>
        </p:nvSpPr>
        <p:spPr>
          <a:xfrm>
            <a:off x="4377604" y="5126426"/>
            <a:ext cx="4537797" cy="1200329"/>
          </a:xfrm>
          <a:prstGeom prst="rect">
            <a:avLst/>
          </a:prstGeom>
        </p:spPr>
        <p:txBody>
          <a:bodyPr wrap="square">
            <a:spAutoFit/>
          </a:bodyPr>
          <a:lstStyle/>
          <a:p>
            <a:r>
              <a:rPr lang="en-US" dirty="0">
                <a:solidFill>
                  <a:srgbClr val="92D050"/>
                </a:solidFill>
              </a:rPr>
              <a:t>variable</a:t>
            </a:r>
            <a:r>
              <a:rPr lang="en-US" dirty="0">
                <a:solidFill>
                  <a:srgbClr val="FF9900"/>
                </a:solidFill>
              </a:rPr>
              <a:t>: Median_Household_Income_2016</a:t>
            </a:r>
            <a:br>
              <a:rPr lang="en-US" dirty="0">
                <a:solidFill>
                  <a:srgbClr val="FF9900"/>
                </a:solidFill>
              </a:rPr>
            </a:br>
            <a:r>
              <a:rPr lang="en-US" dirty="0"/>
              <a:t>min: 22045 , max: 134609</a:t>
            </a:r>
            <a:br>
              <a:rPr lang="en-US" dirty="0"/>
            </a:br>
            <a:r>
              <a:rPr lang="en-US" dirty="0" err="1"/>
              <a:t>avg</a:t>
            </a:r>
            <a:r>
              <a:rPr lang="en-US" dirty="0"/>
              <a:t>: 49522.11 , nulls: 0</a:t>
            </a:r>
            <a:br>
              <a:rPr lang="en-US" dirty="0"/>
            </a:br>
            <a:r>
              <a:rPr lang="en-US" dirty="0"/>
              <a:t>missing values: 0, distinct values: 118</a:t>
            </a:r>
            <a:endParaRPr lang="hi-IN" dirty="0"/>
          </a:p>
        </p:txBody>
      </p:sp>
      <p:pic>
        <p:nvPicPr>
          <p:cNvPr id="3" name="Picture 2">
            <a:extLst>
              <a:ext uri="{FF2B5EF4-FFF2-40B4-BE49-F238E27FC236}">
                <a16:creationId xmlns:a16="http://schemas.microsoft.com/office/drawing/2014/main" id="{941FB2A1-0AE6-4F45-8407-EA533F753223}"/>
              </a:ext>
            </a:extLst>
          </p:cNvPr>
          <p:cNvPicPr>
            <a:picLocks noChangeAspect="1"/>
          </p:cNvPicPr>
          <p:nvPr/>
        </p:nvPicPr>
        <p:blipFill>
          <a:blip r:embed="rId2"/>
          <a:stretch>
            <a:fillRect/>
          </a:stretch>
        </p:blipFill>
        <p:spPr>
          <a:xfrm>
            <a:off x="185738" y="158750"/>
            <a:ext cx="5910262" cy="2427288"/>
          </a:xfrm>
          <a:prstGeom prst="rect">
            <a:avLst/>
          </a:prstGeom>
        </p:spPr>
      </p:pic>
      <p:pic>
        <p:nvPicPr>
          <p:cNvPr id="4" name="Picture 3">
            <a:extLst>
              <a:ext uri="{FF2B5EF4-FFF2-40B4-BE49-F238E27FC236}">
                <a16:creationId xmlns:a16="http://schemas.microsoft.com/office/drawing/2014/main" id="{6C2480D6-E0AB-4A46-96D6-520611F0252B}"/>
              </a:ext>
            </a:extLst>
          </p:cNvPr>
          <p:cNvPicPr>
            <a:picLocks noChangeAspect="1"/>
          </p:cNvPicPr>
          <p:nvPr/>
        </p:nvPicPr>
        <p:blipFill>
          <a:blip r:embed="rId3"/>
          <a:stretch>
            <a:fillRect/>
          </a:stretch>
        </p:blipFill>
        <p:spPr>
          <a:xfrm>
            <a:off x="6215062" y="158750"/>
            <a:ext cx="5791199" cy="2427288"/>
          </a:xfrm>
          <a:prstGeom prst="rect">
            <a:avLst/>
          </a:prstGeom>
        </p:spPr>
      </p:pic>
      <p:pic>
        <p:nvPicPr>
          <p:cNvPr id="5" name="Picture 4">
            <a:extLst>
              <a:ext uri="{FF2B5EF4-FFF2-40B4-BE49-F238E27FC236}">
                <a16:creationId xmlns:a16="http://schemas.microsoft.com/office/drawing/2014/main" id="{23D4E7D4-C1D9-42C8-8922-2B63D63EA759}"/>
              </a:ext>
            </a:extLst>
          </p:cNvPr>
          <p:cNvPicPr>
            <a:picLocks noChangeAspect="1"/>
          </p:cNvPicPr>
          <p:nvPr/>
        </p:nvPicPr>
        <p:blipFill>
          <a:blip r:embed="rId4"/>
          <a:stretch>
            <a:fillRect/>
          </a:stretch>
        </p:blipFill>
        <p:spPr>
          <a:xfrm>
            <a:off x="185738" y="2699138"/>
            <a:ext cx="5910262" cy="2427288"/>
          </a:xfrm>
          <a:prstGeom prst="rect">
            <a:avLst/>
          </a:prstGeom>
        </p:spPr>
      </p:pic>
      <p:pic>
        <p:nvPicPr>
          <p:cNvPr id="6" name="Picture 5">
            <a:extLst>
              <a:ext uri="{FF2B5EF4-FFF2-40B4-BE49-F238E27FC236}">
                <a16:creationId xmlns:a16="http://schemas.microsoft.com/office/drawing/2014/main" id="{32AEBC9F-7D32-4A41-A56C-34ECCB53F228}"/>
              </a:ext>
            </a:extLst>
          </p:cNvPr>
          <p:cNvPicPr>
            <a:picLocks noChangeAspect="1"/>
          </p:cNvPicPr>
          <p:nvPr/>
        </p:nvPicPr>
        <p:blipFill>
          <a:blip r:embed="rId5"/>
          <a:stretch>
            <a:fillRect/>
          </a:stretch>
        </p:blipFill>
        <p:spPr>
          <a:xfrm>
            <a:off x="6215062" y="2699139"/>
            <a:ext cx="5791199" cy="2427287"/>
          </a:xfrm>
          <a:prstGeom prst="rect">
            <a:avLst/>
          </a:prstGeom>
        </p:spPr>
      </p:pic>
    </p:spTree>
    <p:extLst>
      <p:ext uri="{BB962C8B-B14F-4D97-AF65-F5344CB8AC3E}">
        <p14:creationId xmlns:p14="http://schemas.microsoft.com/office/powerpoint/2010/main" val="48982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9E217AD-5F09-4E14-9914-4A57A64ED2D7}"/>
              </a:ext>
            </a:extLst>
          </p:cNvPr>
          <p:cNvSpPr>
            <a:spLocks noGrp="1"/>
          </p:cNvSpPr>
          <p:nvPr>
            <p:ph type="title"/>
          </p:nvPr>
        </p:nvSpPr>
        <p:spPr>
          <a:xfrm>
            <a:off x="4671937" y="4795508"/>
            <a:ext cx="3639003" cy="1590566"/>
          </a:xfrm>
        </p:spPr>
        <p:txBody>
          <a:bodyPr>
            <a:noAutofit/>
          </a:bodyPr>
          <a:lstStyle/>
          <a:p>
            <a:r>
              <a:rPr lang="en-US" sz="1800" dirty="0">
                <a:solidFill>
                  <a:srgbClr val="92D050"/>
                </a:solidFill>
              </a:rPr>
              <a:t>variable</a:t>
            </a:r>
            <a:r>
              <a:rPr lang="en-US" sz="1800" dirty="0">
                <a:solidFill>
                  <a:schemeClr val="tx1"/>
                </a:solidFill>
              </a:rPr>
              <a:t>: </a:t>
            </a:r>
            <a:r>
              <a:rPr lang="en-US" sz="1800" dirty="0">
                <a:solidFill>
                  <a:srgbClr val="FF9900"/>
                </a:solidFill>
              </a:rPr>
              <a:t>POVALL_2016</a:t>
            </a:r>
            <a:br>
              <a:rPr lang="en-US" sz="1800" dirty="0">
                <a:solidFill>
                  <a:schemeClr val="tx1"/>
                </a:solidFill>
              </a:rPr>
            </a:br>
            <a:r>
              <a:rPr lang="en-US" sz="1800" dirty="0">
                <a:solidFill>
                  <a:schemeClr val="tx1"/>
                </a:solidFill>
              </a:rPr>
              <a:t>min: 15 , max: 1629450</a:t>
            </a:r>
            <a:br>
              <a:rPr lang="en-US" sz="1800" dirty="0">
                <a:solidFill>
                  <a:schemeClr val="tx1"/>
                </a:solidFill>
              </a:rPr>
            </a:br>
            <a:r>
              <a:rPr lang="en-US" sz="1800" dirty="0">
                <a:solidFill>
                  <a:schemeClr val="tx1"/>
                </a:solidFill>
              </a:rPr>
              <a:t>avg: 14093.9063, nulls: 0</a:t>
            </a:r>
            <a:br>
              <a:rPr lang="en-US" sz="1800" dirty="0">
                <a:solidFill>
                  <a:schemeClr val="tx1"/>
                </a:solidFill>
              </a:rPr>
            </a:br>
            <a:r>
              <a:rPr lang="en-US" sz="1800" dirty="0">
                <a:solidFill>
                  <a:schemeClr val="tx1"/>
                </a:solidFill>
              </a:rPr>
              <a:t>missing values: 0, distinct values: 2792</a:t>
            </a:r>
          </a:p>
        </p:txBody>
      </p:sp>
      <p:pic>
        <p:nvPicPr>
          <p:cNvPr id="6" name="Picture 5">
            <a:extLst>
              <a:ext uri="{FF2B5EF4-FFF2-40B4-BE49-F238E27FC236}">
                <a16:creationId xmlns:a16="http://schemas.microsoft.com/office/drawing/2014/main" id="{749A2C0D-E2DF-4A58-B6C1-70E69385E7FE}"/>
              </a:ext>
            </a:extLst>
          </p:cNvPr>
          <p:cNvPicPr>
            <a:picLocks noChangeAspect="1"/>
          </p:cNvPicPr>
          <p:nvPr/>
        </p:nvPicPr>
        <p:blipFill>
          <a:blip r:embed="rId2"/>
          <a:stretch>
            <a:fillRect/>
          </a:stretch>
        </p:blipFill>
        <p:spPr>
          <a:xfrm>
            <a:off x="98609" y="104777"/>
            <a:ext cx="5997389" cy="2572456"/>
          </a:xfrm>
          <a:prstGeom prst="rect">
            <a:avLst/>
          </a:prstGeom>
        </p:spPr>
      </p:pic>
      <p:pic>
        <p:nvPicPr>
          <p:cNvPr id="8" name="Picture 7">
            <a:extLst>
              <a:ext uri="{FF2B5EF4-FFF2-40B4-BE49-F238E27FC236}">
                <a16:creationId xmlns:a16="http://schemas.microsoft.com/office/drawing/2014/main" id="{1B841A52-98A7-4300-B8F6-590A25DFA69A}"/>
              </a:ext>
            </a:extLst>
          </p:cNvPr>
          <p:cNvPicPr>
            <a:picLocks noChangeAspect="1"/>
          </p:cNvPicPr>
          <p:nvPr/>
        </p:nvPicPr>
        <p:blipFill>
          <a:blip r:embed="rId3"/>
          <a:stretch>
            <a:fillRect/>
          </a:stretch>
        </p:blipFill>
        <p:spPr>
          <a:xfrm>
            <a:off x="6137458" y="104775"/>
            <a:ext cx="5997392" cy="2572456"/>
          </a:xfrm>
          <a:prstGeom prst="rect">
            <a:avLst/>
          </a:prstGeom>
        </p:spPr>
      </p:pic>
      <p:pic>
        <p:nvPicPr>
          <p:cNvPr id="10" name="Picture 9">
            <a:extLst>
              <a:ext uri="{FF2B5EF4-FFF2-40B4-BE49-F238E27FC236}">
                <a16:creationId xmlns:a16="http://schemas.microsoft.com/office/drawing/2014/main" id="{6CF474BF-8F21-405B-9670-625AF37F7045}"/>
              </a:ext>
            </a:extLst>
          </p:cNvPr>
          <p:cNvPicPr>
            <a:picLocks noChangeAspect="1"/>
          </p:cNvPicPr>
          <p:nvPr/>
        </p:nvPicPr>
        <p:blipFill>
          <a:blip r:embed="rId4"/>
          <a:stretch>
            <a:fillRect/>
          </a:stretch>
        </p:blipFill>
        <p:spPr>
          <a:xfrm>
            <a:off x="98610" y="2978394"/>
            <a:ext cx="5997388" cy="2311236"/>
          </a:xfrm>
          <a:prstGeom prst="rect">
            <a:avLst/>
          </a:prstGeom>
        </p:spPr>
      </p:pic>
      <p:pic>
        <p:nvPicPr>
          <p:cNvPr id="12" name="Picture 11">
            <a:extLst>
              <a:ext uri="{FF2B5EF4-FFF2-40B4-BE49-F238E27FC236}">
                <a16:creationId xmlns:a16="http://schemas.microsoft.com/office/drawing/2014/main" id="{23FEC0F4-9B8E-4CB9-86AC-1D48853C4EEE}"/>
              </a:ext>
            </a:extLst>
          </p:cNvPr>
          <p:cNvPicPr>
            <a:picLocks noChangeAspect="1"/>
          </p:cNvPicPr>
          <p:nvPr/>
        </p:nvPicPr>
        <p:blipFill>
          <a:blip r:embed="rId5"/>
          <a:stretch>
            <a:fillRect/>
          </a:stretch>
        </p:blipFill>
        <p:spPr>
          <a:xfrm>
            <a:off x="6137458" y="2978394"/>
            <a:ext cx="5997393" cy="2311236"/>
          </a:xfrm>
          <a:prstGeom prst="rect">
            <a:avLst/>
          </a:prstGeom>
        </p:spPr>
      </p:pic>
    </p:spTree>
    <p:extLst>
      <p:ext uri="{BB962C8B-B14F-4D97-AF65-F5344CB8AC3E}">
        <p14:creationId xmlns:p14="http://schemas.microsoft.com/office/powerpoint/2010/main" val="378933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B7139-A159-42CB-B3E8-926A9481E88B}"/>
              </a:ext>
            </a:extLst>
          </p:cNvPr>
          <p:cNvSpPr>
            <a:spLocks noGrp="1"/>
          </p:cNvSpPr>
          <p:nvPr>
            <p:ph type="title"/>
          </p:nvPr>
        </p:nvSpPr>
        <p:spPr/>
        <p:txBody>
          <a:bodyPr/>
          <a:lstStyle/>
          <a:p>
            <a:r>
              <a:rPr lang="en-US" dirty="0">
                <a:solidFill>
                  <a:srgbClr val="FF9900"/>
                </a:solidFill>
              </a:rPr>
              <a:t>Distribution of Metro and Non- Metro in the Data set</a:t>
            </a:r>
            <a:endParaRPr lang="hi-IN" dirty="0">
              <a:solidFill>
                <a:srgbClr val="FF9900"/>
              </a:solidFill>
            </a:endParaRPr>
          </a:p>
        </p:txBody>
      </p:sp>
      <p:pic>
        <p:nvPicPr>
          <p:cNvPr id="3" name="Picture 2">
            <a:extLst>
              <a:ext uri="{FF2B5EF4-FFF2-40B4-BE49-F238E27FC236}">
                <a16:creationId xmlns:a16="http://schemas.microsoft.com/office/drawing/2014/main" id="{E0D8BABF-1BD6-45D8-91CD-3BD41D364171}"/>
              </a:ext>
            </a:extLst>
          </p:cNvPr>
          <p:cNvPicPr>
            <a:picLocks noChangeAspect="1"/>
          </p:cNvPicPr>
          <p:nvPr/>
        </p:nvPicPr>
        <p:blipFill>
          <a:blip r:embed="rId2"/>
          <a:stretch>
            <a:fillRect/>
          </a:stretch>
        </p:blipFill>
        <p:spPr>
          <a:xfrm>
            <a:off x="1373505" y="1764938"/>
            <a:ext cx="8101559" cy="3619500"/>
          </a:xfrm>
          <a:prstGeom prst="rect">
            <a:avLst/>
          </a:prstGeom>
        </p:spPr>
      </p:pic>
      <p:sp>
        <p:nvSpPr>
          <p:cNvPr id="4" name="Rectangle 3">
            <a:extLst>
              <a:ext uri="{FF2B5EF4-FFF2-40B4-BE49-F238E27FC236}">
                <a16:creationId xmlns:a16="http://schemas.microsoft.com/office/drawing/2014/main" id="{30584828-8960-478D-A03A-A3F622AA6713}"/>
              </a:ext>
            </a:extLst>
          </p:cNvPr>
          <p:cNvSpPr/>
          <p:nvPr/>
        </p:nvSpPr>
        <p:spPr>
          <a:xfrm>
            <a:off x="1373505" y="5412016"/>
            <a:ext cx="6096000" cy="923330"/>
          </a:xfrm>
          <a:prstGeom prst="rect">
            <a:avLst/>
          </a:prstGeom>
        </p:spPr>
        <p:txBody>
          <a:bodyPr>
            <a:spAutoFit/>
          </a:bodyPr>
          <a:lstStyle/>
          <a:p>
            <a:r>
              <a:rPr lang="en-US" dirty="0">
                <a:solidFill>
                  <a:srgbClr val="92D050"/>
                </a:solidFill>
              </a:rPr>
              <a:t>variable</a:t>
            </a:r>
            <a:r>
              <a:rPr lang="en-US" dirty="0"/>
              <a:t>: </a:t>
            </a:r>
            <a:r>
              <a:rPr lang="en-US" dirty="0">
                <a:solidFill>
                  <a:srgbClr val="FF9900"/>
                </a:solidFill>
              </a:rPr>
              <a:t>Metro_2013</a:t>
            </a:r>
            <a:br>
              <a:rPr lang="en-US" dirty="0"/>
            </a:br>
            <a:r>
              <a:rPr lang="en-US" dirty="0"/>
              <a:t>Metro : 1165 </a:t>
            </a:r>
          </a:p>
          <a:p>
            <a:r>
              <a:rPr lang="en-US" dirty="0"/>
              <a:t>Non-Metro : 1976</a:t>
            </a:r>
            <a:endParaRPr lang="hi-IN" dirty="0"/>
          </a:p>
        </p:txBody>
      </p:sp>
    </p:spTree>
    <p:extLst>
      <p:ext uri="{BB962C8B-B14F-4D97-AF65-F5344CB8AC3E}">
        <p14:creationId xmlns:p14="http://schemas.microsoft.com/office/powerpoint/2010/main" val="267892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FAE80-CC78-442B-BC40-44597E9B5253}"/>
              </a:ext>
            </a:extLst>
          </p:cNvPr>
          <p:cNvSpPr>
            <a:spLocks noGrp="1"/>
          </p:cNvSpPr>
          <p:nvPr>
            <p:ph type="title"/>
          </p:nvPr>
        </p:nvSpPr>
        <p:spPr/>
        <p:txBody>
          <a:bodyPr/>
          <a:lstStyle/>
          <a:p>
            <a:r>
              <a:rPr lang="en-US" dirty="0">
                <a:solidFill>
                  <a:srgbClr val="FF9900"/>
                </a:solidFill>
              </a:rPr>
              <a:t> Top Ten States with maximum number of Counties associated with it </a:t>
            </a:r>
            <a:endParaRPr lang="hi-IN" dirty="0">
              <a:solidFill>
                <a:srgbClr val="FF9900"/>
              </a:solidFill>
            </a:endParaRPr>
          </a:p>
        </p:txBody>
      </p:sp>
      <p:pic>
        <p:nvPicPr>
          <p:cNvPr id="4" name="Picture 3">
            <a:extLst>
              <a:ext uri="{FF2B5EF4-FFF2-40B4-BE49-F238E27FC236}">
                <a16:creationId xmlns:a16="http://schemas.microsoft.com/office/drawing/2014/main" id="{114C193A-791A-4A9C-8150-CF129E465EB0}"/>
              </a:ext>
            </a:extLst>
          </p:cNvPr>
          <p:cNvPicPr>
            <a:picLocks noChangeAspect="1"/>
          </p:cNvPicPr>
          <p:nvPr/>
        </p:nvPicPr>
        <p:blipFill>
          <a:blip r:embed="rId2"/>
          <a:stretch>
            <a:fillRect/>
          </a:stretch>
        </p:blipFill>
        <p:spPr>
          <a:xfrm>
            <a:off x="1365337" y="1849763"/>
            <a:ext cx="6488482" cy="4023360"/>
          </a:xfrm>
          <a:prstGeom prst="rect">
            <a:avLst/>
          </a:prstGeom>
        </p:spPr>
      </p:pic>
      <p:graphicFrame>
        <p:nvGraphicFramePr>
          <p:cNvPr id="5" name="Table 4">
            <a:extLst>
              <a:ext uri="{FF2B5EF4-FFF2-40B4-BE49-F238E27FC236}">
                <a16:creationId xmlns:a16="http://schemas.microsoft.com/office/drawing/2014/main" id="{629FFACC-D5F5-4D79-9E5C-8F0752C97F27}"/>
              </a:ext>
            </a:extLst>
          </p:cNvPr>
          <p:cNvGraphicFramePr>
            <a:graphicFrameLocks noGrp="1"/>
          </p:cNvGraphicFramePr>
          <p:nvPr>
            <p:extLst>
              <p:ext uri="{D42A27DB-BD31-4B8C-83A1-F6EECF244321}">
                <p14:modId xmlns:p14="http://schemas.microsoft.com/office/powerpoint/2010/main" val="3265780765"/>
              </p:ext>
            </p:extLst>
          </p:nvPr>
        </p:nvGraphicFramePr>
        <p:xfrm>
          <a:off x="7966075" y="1849763"/>
          <a:ext cx="3378200" cy="4023360"/>
        </p:xfrm>
        <a:graphic>
          <a:graphicData uri="http://schemas.openxmlformats.org/drawingml/2006/table">
            <a:tbl>
              <a:tblPr firstRow="1" bandRow="1">
                <a:tableStyleId>{5C22544A-7EE6-4342-B048-85BDC9FD1C3A}</a:tableStyleId>
              </a:tblPr>
              <a:tblGrid>
                <a:gridCol w="1689100">
                  <a:extLst>
                    <a:ext uri="{9D8B030D-6E8A-4147-A177-3AD203B41FA5}">
                      <a16:colId xmlns:a16="http://schemas.microsoft.com/office/drawing/2014/main" val="3552908192"/>
                    </a:ext>
                  </a:extLst>
                </a:gridCol>
                <a:gridCol w="1689100">
                  <a:extLst>
                    <a:ext uri="{9D8B030D-6E8A-4147-A177-3AD203B41FA5}">
                      <a16:colId xmlns:a16="http://schemas.microsoft.com/office/drawing/2014/main" val="3139919214"/>
                    </a:ext>
                  </a:extLst>
                </a:gridCol>
              </a:tblGrid>
              <a:tr h="316436">
                <a:tc>
                  <a:txBody>
                    <a:bodyPr/>
                    <a:lstStyle/>
                    <a:p>
                      <a:r>
                        <a:rPr lang="en-US" dirty="0"/>
                        <a:t>State</a:t>
                      </a:r>
                      <a:endParaRPr lang="hi-IN" dirty="0"/>
                    </a:p>
                  </a:txBody>
                  <a:tcPr/>
                </a:tc>
                <a:tc>
                  <a:txBody>
                    <a:bodyPr/>
                    <a:lstStyle/>
                    <a:p>
                      <a:r>
                        <a:rPr lang="en-US" dirty="0"/>
                        <a:t>No. of Counties</a:t>
                      </a:r>
                      <a:endParaRPr lang="hi-IN" dirty="0"/>
                    </a:p>
                  </a:txBody>
                  <a:tcPr/>
                </a:tc>
                <a:extLst>
                  <a:ext uri="{0D108BD9-81ED-4DB2-BD59-A6C34878D82A}">
                    <a16:rowId xmlns:a16="http://schemas.microsoft.com/office/drawing/2014/main" val="280603427"/>
                  </a:ext>
                </a:extLst>
              </a:tr>
              <a:tr h="316436">
                <a:tc>
                  <a:txBody>
                    <a:bodyPr/>
                    <a:lstStyle/>
                    <a:p>
                      <a:r>
                        <a:rPr lang="en-US" dirty="0"/>
                        <a:t>TX</a:t>
                      </a:r>
                      <a:endParaRPr lang="hi-IN" dirty="0"/>
                    </a:p>
                  </a:txBody>
                  <a:tcPr/>
                </a:tc>
                <a:tc>
                  <a:txBody>
                    <a:bodyPr/>
                    <a:lstStyle/>
                    <a:p>
                      <a:r>
                        <a:rPr lang="en-US" dirty="0"/>
                        <a:t>254</a:t>
                      </a:r>
                      <a:endParaRPr lang="hi-IN" dirty="0"/>
                    </a:p>
                  </a:txBody>
                  <a:tcPr/>
                </a:tc>
                <a:extLst>
                  <a:ext uri="{0D108BD9-81ED-4DB2-BD59-A6C34878D82A}">
                    <a16:rowId xmlns:a16="http://schemas.microsoft.com/office/drawing/2014/main" val="4109551780"/>
                  </a:ext>
                </a:extLst>
              </a:tr>
              <a:tr h="316436">
                <a:tc>
                  <a:txBody>
                    <a:bodyPr/>
                    <a:lstStyle/>
                    <a:p>
                      <a:r>
                        <a:rPr lang="en-US" dirty="0"/>
                        <a:t>GA</a:t>
                      </a:r>
                      <a:endParaRPr lang="hi-IN" dirty="0"/>
                    </a:p>
                  </a:txBody>
                  <a:tcPr/>
                </a:tc>
                <a:tc>
                  <a:txBody>
                    <a:bodyPr/>
                    <a:lstStyle/>
                    <a:p>
                      <a:r>
                        <a:rPr lang="en-US" dirty="0"/>
                        <a:t>159</a:t>
                      </a:r>
                      <a:endParaRPr lang="hi-IN" dirty="0"/>
                    </a:p>
                  </a:txBody>
                  <a:tcPr/>
                </a:tc>
                <a:extLst>
                  <a:ext uri="{0D108BD9-81ED-4DB2-BD59-A6C34878D82A}">
                    <a16:rowId xmlns:a16="http://schemas.microsoft.com/office/drawing/2014/main" val="4260521956"/>
                  </a:ext>
                </a:extLst>
              </a:tr>
              <a:tr h="316436">
                <a:tc>
                  <a:txBody>
                    <a:bodyPr/>
                    <a:lstStyle/>
                    <a:p>
                      <a:r>
                        <a:rPr lang="en-US" dirty="0"/>
                        <a:t>VA</a:t>
                      </a:r>
                      <a:endParaRPr lang="hi-IN" dirty="0"/>
                    </a:p>
                  </a:txBody>
                  <a:tcPr/>
                </a:tc>
                <a:tc>
                  <a:txBody>
                    <a:bodyPr/>
                    <a:lstStyle/>
                    <a:p>
                      <a:r>
                        <a:rPr lang="en-US" dirty="0"/>
                        <a:t>133</a:t>
                      </a:r>
                      <a:endParaRPr lang="hi-IN" dirty="0"/>
                    </a:p>
                  </a:txBody>
                  <a:tcPr/>
                </a:tc>
                <a:extLst>
                  <a:ext uri="{0D108BD9-81ED-4DB2-BD59-A6C34878D82A}">
                    <a16:rowId xmlns:a16="http://schemas.microsoft.com/office/drawing/2014/main" val="3385494810"/>
                  </a:ext>
                </a:extLst>
              </a:tr>
              <a:tr h="316436">
                <a:tc>
                  <a:txBody>
                    <a:bodyPr/>
                    <a:lstStyle/>
                    <a:p>
                      <a:r>
                        <a:rPr lang="en-US" dirty="0"/>
                        <a:t>KY</a:t>
                      </a:r>
                      <a:endParaRPr lang="hi-IN" dirty="0"/>
                    </a:p>
                  </a:txBody>
                  <a:tcPr/>
                </a:tc>
                <a:tc>
                  <a:txBody>
                    <a:bodyPr/>
                    <a:lstStyle/>
                    <a:p>
                      <a:r>
                        <a:rPr lang="en-US" dirty="0"/>
                        <a:t>120</a:t>
                      </a:r>
                      <a:endParaRPr lang="hi-IN" dirty="0"/>
                    </a:p>
                  </a:txBody>
                  <a:tcPr/>
                </a:tc>
                <a:extLst>
                  <a:ext uri="{0D108BD9-81ED-4DB2-BD59-A6C34878D82A}">
                    <a16:rowId xmlns:a16="http://schemas.microsoft.com/office/drawing/2014/main" val="1155615970"/>
                  </a:ext>
                </a:extLst>
              </a:tr>
              <a:tr h="316436">
                <a:tc>
                  <a:txBody>
                    <a:bodyPr/>
                    <a:lstStyle/>
                    <a:p>
                      <a:r>
                        <a:rPr lang="en-US" dirty="0"/>
                        <a:t>MO</a:t>
                      </a:r>
                      <a:endParaRPr lang="hi-IN" dirty="0"/>
                    </a:p>
                  </a:txBody>
                  <a:tcPr/>
                </a:tc>
                <a:tc>
                  <a:txBody>
                    <a:bodyPr/>
                    <a:lstStyle/>
                    <a:p>
                      <a:r>
                        <a:rPr lang="en-US" dirty="0"/>
                        <a:t>115</a:t>
                      </a:r>
                      <a:endParaRPr lang="hi-IN" dirty="0"/>
                    </a:p>
                  </a:txBody>
                  <a:tcPr/>
                </a:tc>
                <a:extLst>
                  <a:ext uri="{0D108BD9-81ED-4DB2-BD59-A6C34878D82A}">
                    <a16:rowId xmlns:a16="http://schemas.microsoft.com/office/drawing/2014/main" val="2930965140"/>
                  </a:ext>
                </a:extLst>
              </a:tr>
              <a:tr h="316436">
                <a:tc>
                  <a:txBody>
                    <a:bodyPr/>
                    <a:lstStyle/>
                    <a:p>
                      <a:r>
                        <a:rPr lang="en-US" dirty="0"/>
                        <a:t>KS</a:t>
                      </a:r>
                      <a:endParaRPr lang="hi-IN" dirty="0"/>
                    </a:p>
                  </a:txBody>
                  <a:tcPr/>
                </a:tc>
                <a:tc>
                  <a:txBody>
                    <a:bodyPr/>
                    <a:lstStyle/>
                    <a:p>
                      <a:r>
                        <a:rPr lang="en-US" dirty="0"/>
                        <a:t>105</a:t>
                      </a:r>
                      <a:endParaRPr lang="hi-IN" dirty="0"/>
                    </a:p>
                  </a:txBody>
                  <a:tcPr/>
                </a:tc>
                <a:extLst>
                  <a:ext uri="{0D108BD9-81ED-4DB2-BD59-A6C34878D82A}">
                    <a16:rowId xmlns:a16="http://schemas.microsoft.com/office/drawing/2014/main" val="1526792898"/>
                  </a:ext>
                </a:extLst>
              </a:tr>
              <a:tr h="316436">
                <a:tc>
                  <a:txBody>
                    <a:bodyPr/>
                    <a:lstStyle/>
                    <a:p>
                      <a:r>
                        <a:rPr lang="en-US" dirty="0"/>
                        <a:t>IL</a:t>
                      </a:r>
                      <a:endParaRPr lang="hi-IN" dirty="0"/>
                    </a:p>
                  </a:txBody>
                  <a:tcPr/>
                </a:tc>
                <a:tc>
                  <a:txBody>
                    <a:bodyPr/>
                    <a:lstStyle/>
                    <a:p>
                      <a:r>
                        <a:rPr lang="en-US" dirty="0"/>
                        <a:t>102</a:t>
                      </a:r>
                      <a:endParaRPr lang="hi-IN" dirty="0"/>
                    </a:p>
                  </a:txBody>
                  <a:tcPr/>
                </a:tc>
                <a:extLst>
                  <a:ext uri="{0D108BD9-81ED-4DB2-BD59-A6C34878D82A}">
                    <a16:rowId xmlns:a16="http://schemas.microsoft.com/office/drawing/2014/main" val="1555046976"/>
                  </a:ext>
                </a:extLst>
              </a:tr>
              <a:tr h="316436">
                <a:tc>
                  <a:txBody>
                    <a:bodyPr/>
                    <a:lstStyle/>
                    <a:p>
                      <a:r>
                        <a:rPr lang="en-US" dirty="0"/>
                        <a:t>NC</a:t>
                      </a:r>
                      <a:endParaRPr lang="hi-IN" dirty="0"/>
                    </a:p>
                  </a:txBody>
                  <a:tcPr/>
                </a:tc>
                <a:tc>
                  <a:txBody>
                    <a:bodyPr/>
                    <a:lstStyle/>
                    <a:p>
                      <a:r>
                        <a:rPr lang="en-US" dirty="0"/>
                        <a:t>100</a:t>
                      </a:r>
                      <a:endParaRPr lang="hi-IN" dirty="0"/>
                    </a:p>
                  </a:txBody>
                  <a:tcPr/>
                </a:tc>
                <a:extLst>
                  <a:ext uri="{0D108BD9-81ED-4DB2-BD59-A6C34878D82A}">
                    <a16:rowId xmlns:a16="http://schemas.microsoft.com/office/drawing/2014/main" val="231613617"/>
                  </a:ext>
                </a:extLst>
              </a:tr>
              <a:tr h="316436">
                <a:tc>
                  <a:txBody>
                    <a:bodyPr/>
                    <a:lstStyle/>
                    <a:p>
                      <a:r>
                        <a:rPr lang="en-US" dirty="0"/>
                        <a:t>IA</a:t>
                      </a:r>
                      <a:endParaRPr lang="hi-IN" dirty="0"/>
                    </a:p>
                  </a:txBody>
                  <a:tcPr/>
                </a:tc>
                <a:tc>
                  <a:txBody>
                    <a:bodyPr/>
                    <a:lstStyle/>
                    <a:p>
                      <a:r>
                        <a:rPr lang="en-US" dirty="0"/>
                        <a:t>99</a:t>
                      </a:r>
                      <a:endParaRPr lang="hi-IN" dirty="0"/>
                    </a:p>
                  </a:txBody>
                  <a:tcPr/>
                </a:tc>
                <a:extLst>
                  <a:ext uri="{0D108BD9-81ED-4DB2-BD59-A6C34878D82A}">
                    <a16:rowId xmlns:a16="http://schemas.microsoft.com/office/drawing/2014/main" val="3217144231"/>
                  </a:ext>
                </a:extLst>
              </a:tr>
              <a:tr h="316436">
                <a:tc>
                  <a:txBody>
                    <a:bodyPr/>
                    <a:lstStyle/>
                    <a:p>
                      <a:r>
                        <a:rPr lang="en-US" dirty="0"/>
                        <a:t>TN</a:t>
                      </a:r>
                      <a:endParaRPr lang="hi-IN" dirty="0"/>
                    </a:p>
                  </a:txBody>
                  <a:tcPr/>
                </a:tc>
                <a:tc>
                  <a:txBody>
                    <a:bodyPr/>
                    <a:lstStyle/>
                    <a:p>
                      <a:r>
                        <a:rPr lang="en-US" dirty="0"/>
                        <a:t>95</a:t>
                      </a:r>
                      <a:endParaRPr lang="hi-IN" dirty="0"/>
                    </a:p>
                  </a:txBody>
                  <a:tcPr/>
                </a:tc>
                <a:extLst>
                  <a:ext uri="{0D108BD9-81ED-4DB2-BD59-A6C34878D82A}">
                    <a16:rowId xmlns:a16="http://schemas.microsoft.com/office/drawing/2014/main" val="3825910125"/>
                  </a:ext>
                </a:extLst>
              </a:tr>
            </a:tbl>
          </a:graphicData>
        </a:graphic>
      </p:graphicFrame>
    </p:spTree>
    <p:extLst>
      <p:ext uri="{BB962C8B-B14F-4D97-AF65-F5344CB8AC3E}">
        <p14:creationId xmlns:p14="http://schemas.microsoft.com/office/powerpoint/2010/main" val="371238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03F85-17B5-45FC-B1D8-0D3FF692FA59}"/>
              </a:ext>
            </a:extLst>
          </p:cNvPr>
          <p:cNvSpPr>
            <a:spLocks noGrp="1"/>
          </p:cNvSpPr>
          <p:nvPr>
            <p:ph type="title"/>
          </p:nvPr>
        </p:nvSpPr>
        <p:spPr/>
        <p:txBody>
          <a:bodyPr/>
          <a:lstStyle/>
          <a:p>
            <a:r>
              <a:rPr lang="en-US" dirty="0">
                <a:solidFill>
                  <a:srgbClr val="FF9900"/>
                </a:solidFill>
              </a:rPr>
              <a:t>State and its County with Highest level of </a:t>
            </a:r>
            <a:r>
              <a:rPr lang="en-US" dirty="0" err="1">
                <a:solidFill>
                  <a:srgbClr val="FF9900"/>
                </a:solidFill>
              </a:rPr>
              <a:t>Unemployment_rate</a:t>
            </a:r>
            <a:endParaRPr lang="hi-IN" dirty="0">
              <a:solidFill>
                <a:srgbClr val="FF9900"/>
              </a:solidFill>
            </a:endParaRPr>
          </a:p>
        </p:txBody>
      </p:sp>
      <p:pic>
        <p:nvPicPr>
          <p:cNvPr id="3" name="Picture 2">
            <a:extLst>
              <a:ext uri="{FF2B5EF4-FFF2-40B4-BE49-F238E27FC236}">
                <a16:creationId xmlns:a16="http://schemas.microsoft.com/office/drawing/2014/main" id="{79B6C456-D44C-40DB-9DAB-0FBA5606023C}"/>
              </a:ext>
            </a:extLst>
          </p:cNvPr>
          <p:cNvPicPr>
            <a:picLocks noChangeAspect="1"/>
          </p:cNvPicPr>
          <p:nvPr/>
        </p:nvPicPr>
        <p:blipFill>
          <a:blip r:embed="rId2"/>
          <a:stretch>
            <a:fillRect/>
          </a:stretch>
        </p:blipFill>
        <p:spPr>
          <a:xfrm>
            <a:off x="957189" y="1605475"/>
            <a:ext cx="6052457" cy="4698610"/>
          </a:xfrm>
          <a:prstGeom prst="rect">
            <a:avLst/>
          </a:prstGeom>
        </p:spPr>
      </p:pic>
      <p:graphicFrame>
        <p:nvGraphicFramePr>
          <p:cNvPr id="5" name="Table 4">
            <a:extLst>
              <a:ext uri="{FF2B5EF4-FFF2-40B4-BE49-F238E27FC236}">
                <a16:creationId xmlns:a16="http://schemas.microsoft.com/office/drawing/2014/main" id="{4A1F32FB-5DE5-46C7-B6C7-1E6B672CD9B2}"/>
              </a:ext>
            </a:extLst>
          </p:cNvPr>
          <p:cNvGraphicFramePr>
            <a:graphicFrameLocks noGrp="1"/>
          </p:cNvGraphicFramePr>
          <p:nvPr>
            <p:extLst>
              <p:ext uri="{D42A27DB-BD31-4B8C-83A1-F6EECF244321}">
                <p14:modId xmlns:p14="http://schemas.microsoft.com/office/powerpoint/2010/main" val="2833652635"/>
              </p:ext>
            </p:extLst>
          </p:nvPr>
        </p:nvGraphicFramePr>
        <p:xfrm>
          <a:off x="7220074" y="1457765"/>
          <a:ext cx="4682310" cy="4846320"/>
        </p:xfrm>
        <a:graphic>
          <a:graphicData uri="http://schemas.openxmlformats.org/drawingml/2006/table">
            <a:tbl>
              <a:tblPr firstRow="1" bandRow="1">
                <a:tableStyleId>{5C22544A-7EE6-4342-B048-85BDC9FD1C3A}</a:tableStyleId>
              </a:tblPr>
              <a:tblGrid>
                <a:gridCol w="1560770">
                  <a:extLst>
                    <a:ext uri="{9D8B030D-6E8A-4147-A177-3AD203B41FA5}">
                      <a16:colId xmlns:a16="http://schemas.microsoft.com/office/drawing/2014/main" val="4162896482"/>
                    </a:ext>
                  </a:extLst>
                </a:gridCol>
                <a:gridCol w="1560770">
                  <a:extLst>
                    <a:ext uri="{9D8B030D-6E8A-4147-A177-3AD203B41FA5}">
                      <a16:colId xmlns:a16="http://schemas.microsoft.com/office/drawing/2014/main" val="1750082707"/>
                    </a:ext>
                  </a:extLst>
                </a:gridCol>
                <a:gridCol w="1560770">
                  <a:extLst>
                    <a:ext uri="{9D8B030D-6E8A-4147-A177-3AD203B41FA5}">
                      <a16:colId xmlns:a16="http://schemas.microsoft.com/office/drawing/2014/main" val="1586402305"/>
                    </a:ext>
                  </a:extLst>
                </a:gridCol>
              </a:tblGrid>
              <a:tr h="599669">
                <a:tc>
                  <a:txBody>
                    <a:bodyPr/>
                    <a:lstStyle/>
                    <a:p>
                      <a:r>
                        <a:rPr lang="en-US" dirty="0"/>
                        <a:t>STATE</a:t>
                      </a:r>
                      <a:endParaRPr lang="hi-IN" dirty="0"/>
                    </a:p>
                  </a:txBody>
                  <a:tcPr/>
                </a:tc>
                <a:tc>
                  <a:txBody>
                    <a:bodyPr/>
                    <a:lstStyle/>
                    <a:p>
                      <a:r>
                        <a:rPr lang="en-US" dirty="0"/>
                        <a:t>COUNTY </a:t>
                      </a:r>
                      <a:endParaRPr lang="hi-IN" dirty="0"/>
                    </a:p>
                  </a:txBody>
                  <a:tcPr/>
                </a:tc>
                <a:tc>
                  <a:txBody>
                    <a:bodyPr/>
                    <a:lstStyle/>
                    <a:p>
                      <a:r>
                        <a:rPr lang="en-US" dirty="0"/>
                        <a:t>Unemployment_rate_2016</a:t>
                      </a:r>
                      <a:endParaRPr lang="hi-IN" dirty="0"/>
                    </a:p>
                  </a:txBody>
                  <a:tcPr/>
                </a:tc>
                <a:extLst>
                  <a:ext uri="{0D108BD9-81ED-4DB2-BD59-A6C34878D82A}">
                    <a16:rowId xmlns:a16="http://schemas.microsoft.com/office/drawing/2014/main" val="3257875128"/>
                  </a:ext>
                </a:extLst>
              </a:tr>
              <a:tr h="342668">
                <a:tc>
                  <a:txBody>
                    <a:bodyPr/>
                    <a:lstStyle/>
                    <a:p>
                      <a:r>
                        <a:rPr lang="en-US" dirty="0"/>
                        <a:t>CA</a:t>
                      </a:r>
                      <a:endParaRPr lang="hi-IN" dirty="0"/>
                    </a:p>
                  </a:txBody>
                  <a:tcPr/>
                </a:tc>
                <a:tc>
                  <a:txBody>
                    <a:bodyPr/>
                    <a:lstStyle/>
                    <a:p>
                      <a:r>
                        <a:rPr lang="en-US" dirty="0"/>
                        <a:t>IMPERIAL </a:t>
                      </a:r>
                      <a:endParaRPr lang="hi-IN" dirty="0"/>
                    </a:p>
                  </a:txBody>
                  <a:tcPr/>
                </a:tc>
                <a:tc>
                  <a:txBody>
                    <a:bodyPr/>
                    <a:lstStyle/>
                    <a:p>
                      <a:r>
                        <a:rPr lang="en-US" dirty="0"/>
                        <a:t>23.6</a:t>
                      </a:r>
                      <a:endParaRPr lang="hi-IN" dirty="0"/>
                    </a:p>
                  </a:txBody>
                  <a:tcPr/>
                </a:tc>
                <a:extLst>
                  <a:ext uri="{0D108BD9-81ED-4DB2-BD59-A6C34878D82A}">
                    <a16:rowId xmlns:a16="http://schemas.microsoft.com/office/drawing/2014/main" val="1688179024"/>
                  </a:ext>
                </a:extLst>
              </a:tr>
              <a:tr h="342668">
                <a:tc>
                  <a:txBody>
                    <a:bodyPr/>
                    <a:lstStyle/>
                    <a:p>
                      <a:r>
                        <a:rPr lang="en-US" dirty="0"/>
                        <a:t>AK</a:t>
                      </a:r>
                      <a:endParaRPr lang="hi-IN" dirty="0"/>
                    </a:p>
                  </a:txBody>
                  <a:tcPr/>
                </a:tc>
                <a:tc>
                  <a:txBody>
                    <a:bodyPr/>
                    <a:lstStyle/>
                    <a:p>
                      <a:r>
                        <a:rPr lang="en-US" dirty="0"/>
                        <a:t>KUSILVAK</a:t>
                      </a:r>
                      <a:endParaRPr lang="hi-IN" dirty="0"/>
                    </a:p>
                  </a:txBody>
                  <a:tcPr/>
                </a:tc>
                <a:tc>
                  <a:txBody>
                    <a:bodyPr/>
                    <a:lstStyle/>
                    <a:p>
                      <a:r>
                        <a:rPr lang="en-US" dirty="0"/>
                        <a:t>21.7</a:t>
                      </a:r>
                      <a:endParaRPr lang="hi-IN" dirty="0"/>
                    </a:p>
                  </a:txBody>
                  <a:tcPr/>
                </a:tc>
                <a:extLst>
                  <a:ext uri="{0D108BD9-81ED-4DB2-BD59-A6C34878D82A}">
                    <a16:rowId xmlns:a16="http://schemas.microsoft.com/office/drawing/2014/main" val="27259583"/>
                  </a:ext>
                </a:extLst>
              </a:tr>
              <a:tr h="342668">
                <a:tc>
                  <a:txBody>
                    <a:bodyPr/>
                    <a:lstStyle/>
                    <a:p>
                      <a:r>
                        <a:rPr lang="en-US" dirty="0"/>
                        <a:t>KY</a:t>
                      </a:r>
                      <a:endParaRPr lang="hi-IN" dirty="0"/>
                    </a:p>
                  </a:txBody>
                  <a:tcPr/>
                </a:tc>
                <a:tc>
                  <a:txBody>
                    <a:bodyPr/>
                    <a:lstStyle/>
                    <a:p>
                      <a:r>
                        <a:rPr lang="en-US" dirty="0"/>
                        <a:t>MAGOFFIN</a:t>
                      </a:r>
                      <a:endParaRPr lang="hi-IN" dirty="0"/>
                    </a:p>
                  </a:txBody>
                  <a:tcPr/>
                </a:tc>
                <a:tc>
                  <a:txBody>
                    <a:bodyPr/>
                    <a:lstStyle/>
                    <a:p>
                      <a:r>
                        <a:rPr lang="en-US" dirty="0"/>
                        <a:t>19.1</a:t>
                      </a:r>
                      <a:endParaRPr lang="hi-IN" dirty="0"/>
                    </a:p>
                  </a:txBody>
                  <a:tcPr/>
                </a:tc>
                <a:extLst>
                  <a:ext uri="{0D108BD9-81ED-4DB2-BD59-A6C34878D82A}">
                    <a16:rowId xmlns:a16="http://schemas.microsoft.com/office/drawing/2014/main" val="773072286"/>
                  </a:ext>
                </a:extLst>
              </a:tr>
              <a:tr h="342668">
                <a:tc>
                  <a:txBody>
                    <a:bodyPr/>
                    <a:lstStyle/>
                    <a:p>
                      <a:r>
                        <a:rPr lang="en-US" dirty="0"/>
                        <a:t>AZ</a:t>
                      </a:r>
                      <a:endParaRPr lang="hi-IN" dirty="0"/>
                    </a:p>
                  </a:txBody>
                  <a:tcPr/>
                </a:tc>
                <a:tc>
                  <a:txBody>
                    <a:bodyPr/>
                    <a:lstStyle/>
                    <a:p>
                      <a:r>
                        <a:rPr lang="en-US" dirty="0"/>
                        <a:t>YUMA</a:t>
                      </a:r>
                      <a:endParaRPr lang="hi-IN" dirty="0"/>
                    </a:p>
                  </a:txBody>
                  <a:tcPr/>
                </a:tc>
                <a:tc>
                  <a:txBody>
                    <a:bodyPr/>
                    <a:lstStyle/>
                    <a:p>
                      <a:r>
                        <a:rPr lang="en-US" dirty="0"/>
                        <a:t>18.8</a:t>
                      </a:r>
                      <a:endParaRPr lang="hi-IN" dirty="0"/>
                    </a:p>
                  </a:txBody>
                  <a:tcPr/>
                </a:tc>
                <a:extLst>
                  <a:ext uri="{0D108BD9-81ED-4DB2-BD59-A6C34878D82A}">
                    <a16:rowId xmlns:a16="http://schemas.microsoft.com/office/drawing/2014/main" val="519181316"/>
                  </a:ext>
                </a:extLst>
              </a:tr>
              <a:tr h="599669">
                <a:tc>
                  <a:txBody>
                    <a:bodyPr/>
                    <a:lstStyle/>
                    <a:p>
                      <a:r>
                        <a:rPr lang="en-US" dirty="0"/>
                        <a:t>AK</a:t>
                      </a:r>
                      <a:endParaRPr lang="hi-IN" dirty="0"/>
                    </a:p>
                  </a:txBody>
                  <a:tcPr/>
                </a:tc>
                <a:tc>
                  <a:txBody>
                    <a:bodyPr/>
                    <a:lstStyle/>
                    <a:p>
                      <a:r>
                        <a:rPr lang="en-US" dirty="0"/>
                        <a:t>YOKUN-KOYUKUK</a:t>
                      </a:r>
                      <a:endParaRPr lang="hi-IN" dirty="0"/>
                    </a:p>
                  </a:txBody>
                  <a:tcPr/>
                </a:tc>
                <a:tc>
                  <a:txBody>
                    <a:bodyPr/>
                    <a:lstStyle/>
                    <a:p>
                      <a:r>
                        <a:rPr lang="en-US" dirty="0"/>
                        <a:t>18.0</a:t>
                      </a:r>
                      <a:endParaRPr lang="hi-IN" dirty="0"/>
                    </a:p>
                  </a:txBody>
                  <a:tcPr/>
                </a:tc>
                <a:extLst>
                  <a:ext uri="{0D108BD9-81ED-4DB2-BD59-A6C34878D82A}">
                    <a16:rowId xmlns:a16="http://schemas.microsoft.com/office/drawing/2014/main" val="1443825310"/>
                  </a:ext>
                </a:extLst>
              </a:tr>
              <a:tr h="599669">
                <a:tc>
                  <a:txBody>
                    <a:bodyPr/>
                    <a:lstStyle/>
                    <a:p>
                      <a:r>
                        <a:rPr lang="en-US" dirty="0"/>
                        <a:t>AK</a:t>
                      </a:r>
                      <a:endParaRPr lang="hi-IN" dirty="0"/>
                    </a:p>
                  </a:txBody>
                  <a:tcPr/>
                </a:tc>
                <a:tc>
                  <a:txBody>
                    <a:bodyPr/>
                    <a:lstStyle/>
                    <a:p>
                      <a:r>
                        <a:rPr lang="en-US" dirty="0"/>
                        <a:t>NORTHWEST ARTIC</a:t>
                      </a:r>
                      <a:endParaRPr lang="hi-IN" dirty="0"/>
                    </a:p>
                  </a:txBody>
                  <a:tcPr/>
                </a:tc>
                <a:tc>
                  <a:txBody>
                    <a:bodyPr/>
                    <a:lstStyle/>
                    <a:p>
                      <a:r>
                        <a:rPr lang="en-US" dirty="0"/>
                        <a:t>16.1</a:t>
                      </a:r>
                      <a:endParaRPr lang="hi-IN" dirty="0"/>
                    </a:p>
                  </a:txBody>
                  <a:tcPr/>
                </a:tc>
                <a:extLst>
                  <a:ext uri="{0D108BD9-81ED-4DB2-BD59-A6C34878D82A}">
                    <a16:rowId xmlns:a16="http://schemas.microsoft.com/office/drawing/2014/main" val="3642932903"/>
                  </a:ext>
                </a:extLst>
              </a:tr>
              <a:tr h="342668">
                <a:tc>
                  <a:txBody>
                    <a:bodyPr/>
                    <a:lstStyle/>
                    <a:p>
                      <a:r>
                        <a:rPr lang="en-US" dirty="0"/>
                        <a:t>CA</a:t>
                      </a:r>
                      <a:endParaRPr lang="hi-IN" dirty="0"/>
                    </a:p>
                  </a:txBody>
                  <a:tcPr/>
                </a:tc>
                <a:tc>
                  <a:txBody>
                    <a:bodyPr/>
                    <a:lstStyle/>
                    <a:p>
                      <a:r>
                        <a:rPr lang="en-US" dirty="0"/>
                        <a:t>COLUSA</a:t>
                      </a:r>
                      <a:endParaRPr lang="hi-IN" dirty="0"/>
                    </a:p>
                  </a:txBody>
                  <a:tcPr/>
                </a:tc>
                <a:tc>
                  <a:txBody>
                    <a:bodyPr/>
                    <a:lstStyle/>
                    <a:p>
                      <a:r>
                        <a:rPr lang="en-US" dirty="0"/>
                        <a:t>15.6</a:t>
                      </a:r>
                      <a:endParaRPr lang="hi-IN" dirty="0"/>
                    </a:p>
                  </a:txBody>
                  <a:tcPr/>
                </a:tc>
                <a:extLst>
                  <a:ext uri="{0D108BD9-81ED-4DB2-BD59-A6C34878D82A}">
                    <a16:rowId xmlns:a16="http://schemas.microsoft.com/office/drawing/2014/main" val="3515465378"/>
                  </a:ext>
                </a:extLst>
              </a:tr>
              <a:tr h="342668">
                <a:tc>
                  <a:txBody>
                    <a:bodyPr/>
                    <a:lstStyle/>
                    <a:p>
                      <a:r>
                        <a:rPr lang="en-US" dirty="0"/>
                        <a:t>MS</a:t>
                      </a:r>
                      <a:endParaRPr lang="hi-IN" dirty="0"/>
                    </a:p>
                  </a:txBody>
                  <a:tcPr/>
                </a:tc>
                <a:tc>
                  <a:txBody>
                    <a:bodyPr/>
                    <a:lstStyle/>
                    <a:p>
                      <a:r>
                        <a:rPr lang="en-US" dirty="0"/>
                        <a:t>JEFFERSON</a:t>
                      </a:r>
                      <a:endParaRPr lang="hi-IN" dirty="0"/>
                    </a:p>
                  </a:txBody>
                  <a:tcPr/>
                </a:tc>
                <a:tc>
                  <a:txBody>
                    <a:bodyPr/>
                    <a:lstStyle/>
                    <a:p>
                      <a:r>
                        <a:rPr lang="en-US" dirty="0"/>
                        <a:t>14.9</a:t>
                      </a:r>
                      <a:endParaRPr lang="hi-IN" dirty="0"/>
                    </a:p>
                  </a:txBody>
                  <a:tcPr/>
                </a:tc>
                <a:extLst>
                  <a:ext uri="{0D108BD9-81ED-4DB2-BD59-A6C34878D82A}">
                    <a16:rowId xmlns:a16="http://schemas.microsoft.com/office/drawing/2014/main" val="1824259272"/>
                  </a:ext>
                </a:extLst>
              </a:tr>
              <a:tr h="342668">
                <a:tc>
                  <a:txBody>
                    <a:bodyPr/>
                    <a:lstStyle/>
                    <a:p>
                      <a:r>
                        <a:rPr lang="en-US" dirty="0"/>
                        <a:t>NM</a:t>
                      </a:r>
                      <a:endParaRPr lang="hi-IN" dirty="0"/>
                    </a:p>
                  </a:txBody>
                  <a:tcPr/>
                </a:tc>
                <a:tc>
                  <a:txBody>
                    <a:bodyPr/>
                    <a:lstStyle/>
                    <a:p>
                      <a:r>
                        <a:rPr lang="en-US" dirty="0"/>
                        <a:t>LUNA </a:t>
                      </a:r>
                      <a:endParaRPr lang="hi-IN" dirty="0"/>
                    </a:p>
                  </a:txBody>
                  <a:tcPr/>
                </a:tc>
                <a:tc>
                  <a:txBody>
                    <a:bodyPr/>
                    <a:lstStyle/>
                    <a:p>
                      <a:r>
                        <a:rPr lang="en-US" dirty="0"/>
                        <a:t>14.5</a:t>
                      </a:r>
                      <a:endParaRPr lang="hi-IN" dirty="0"/>
                    </a:p>
                  </a:txBody>
                  <a:tcPr/>
                </a:tc>
                <a:extLst>
                  <a:ext uri="{0D108BD9-81ED-4DB2-BD59-A6C34878D82A}">
                    <a16:rowId xmlns:a16="http://schemas.microsoft.com/office/drawing/2014/main" val="37958644"/>
                  </a:ext>
                </a:extLst>
              </a:tr>
              <a:tr h="342668">
                <a:tc>
                  <a:txBody>
                    <a:bodyPr/>
                    <a:lstStyle/>
                    <a:p>
                      <a:r>
                        <a:rPr lang="en-US" dirty="0"/>
                        <a:t>AL</a:t>
                      </a:r>
                      <a:endParaRPr lang="hi-IN" dirty="0"/>
                    </a:p>
                  </a:txBody>
                  <a:tcPr/>
                </a:tc>
                <a:tc>
                  <a:txBody>
                    <a:bodyPr/>
                    <a:lstStyle/>
                    <a:p>
                      <a:r>
                        <a:rPr lang="en-US" dirty="0"/>
                        <a:t>WILCOX</a:t>
                      </a:r>
                      <a:endParaRPr lang="hi-IN" dirty="0"/>
                    </a:p>
                  </a:txBody>
                  <a:tcPr/>
                </a:tc>
                <a:tc>
                  <a:txBody>
                    <a:bodyPr/>
                    <a:lstStyle/>
                    <a:p>
                      <a:r>
                        <a:rPr lang="en-US" dirty="0"/>
                        <a:t>14.4</a:t>
                      </a:r>
                      <a:endParaRPr lang="hi-IN" dirty="0"/>
                    </a:p>
                  </a:txBody>
                  <a:tcPr/>
                </a:tc>
                <a:extLst>
                  <a:ext uri="{0D108BD9-81ED-4DB2-BD59-A6C34878D82A}">
                    <a16:rowId xmlns:a16="http://schemas.microsoft.com/office/drawing/2014/main" val="384986009"/>
                  </a:ext>
                </a:extLst>
              </a:tr>
            </a:tbl>
          </a:graphicData>
        </a:graphic>
      </p:graphicFrame>
    </p:spTree>
    <p:extLst>
      <p:ext uri="{BB962C8B-B14F-4D97-AF65-F5344CB8AC3E}">
        <p14:creationId xmlns:p14="http://schemas.microsoft.com/office/powerpoint/2010/main" val="95833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83900-726D-41B2-9A82-6FC6F47D97B6}"/>
              </a:ext>
            </a:extLst>
          </p:cNvPr>
          <p:cNvSpPr>
            <a:spLocks noGrp="1"/>
          </p:cNvSpPr>
          <p:nvPr>
            <p:ph type="title"/>
          </p:nvPr>
        </p:nvSpPr>
        <p:spPr/>
        <p:txBody>
          <a:bodyPr/>
          <a:lstStyle/>
          <a:p>
            <a:r>
              <a:rPr lang="en-US" dirty="0">
                <a:solidFill>
                  <a:srgbClr val="FF9900"/>
                </a:solidFill>
              </a:rPr>
              <a:t>Top TEN States and its counties with Highest level of POVALL_2016(Poverty)</a:t>
            </a:r>
            <a:endParaRPr lang="hi-IN" dirty="0">
              <a:solidFill>
                <a:srgbClr val="FF9900"/>
              </a:solidFill>
            </a:endParaRPr>
          </a:p>
        </p:txBody>
      </p:sp>
      <p:pic>
        <p:nvPicPr>
          <p:cNvPr id="3" name="Picture 2">
            <a:extLst>
              <a:ext uri="{FF2B5EF4-FFF2-40B4-BE49-F238E27FC236}">
                <a16:creationId xmlns:a16="http://schemas.microsoft.com/office/drawing/2014/main" id="{A8756467-35B7-491F-9F4C-B65E8A0DF838}"/>
              </a:ext>
            </a:extLst>
          </p:cNvPr>
          <p:cNvPicPr>
            <a:picLocks noChangeAspect="1"/>
          </p:cNvPicPr>
          <p:nvPr/>
        </p:nvPicPr>
        <p:blipFill>
          <a:blip r:embed="rId2"/>
          <a:stretch>
            <a:fillRect/>
          </a:stretch>
        </p:blipFill>
        <p:spPr>
          <a:xfrm>
            <a:off x="886721" y="1821896"/>
            <a:ext cx="6188149" cy="4370720"/>
          </a:xfrm>
          <a:prstGeom prst="rect">
            <a:avLst/>
          </a:prstGeom>
        </p:spPr>
      </p:pic>
      <p:graphicFrame>
        <p:nvGraphicFramePr>
          <p:cNvPr id="4" name="Table 3">
            <a:extLst>
              <a:ext uri="{FF2B5EF4-FFF2-40B4-BE49-F238E27FC236}">
                <a16:creationId xmlns:a16="http://schemas.microsoft.com/office/drawing/2014/main" id="{E00E15AC-EE56-409F-AA81-015E0C17EA75}"/>
              </a:ext>
            </a:extLst>
          </p:cNvPr>
          <p:cNvGraphicFramePr>
            <a:graphicFrameLocks noGrp="1"/>
          </p:cNvGraphicFramePr>
          <p:nvPr>
            <p:extLst>
              <p:ext uri="{D42A27DB-BD31-4B8C-83A1-F6EECF244321}">
                <p14:modId xmlns:p14="http://schemas.microsoft.com/office/powerpoint/2010/main" val="2526554245"/>
              </p:ext>
            </p:extLst>
          </p:nvPr>
        </p:nvGraphicFramePr>
        <p:xfrm>
          <a:off x="7190985" y="1821898"/>
          <a:ext cx="4516581" cy="4370718"/>
        </p:xfrm>
        <a:graphic>
          <a:graphicData uri="http://schemas.openxmlformats.org/drawingml/2006/table">
            <a:tbl>
              <a:tblPr firstRow="1" bandRow="1">
                <a:tableStyleId>{5C22544A-7EE6-4342-B048-85BDC9FD1C3A}</a:tableStyleId>
              </a:tblPr>
              <a:tblGrid>
                <a:gridCol w="1505527">
                  <a:extLst>
                    <a:ext uri="{9D8B030D-6E8A-4147-A177-3AD203B41FA5}">
                      <a16:colId xmlns:a16="http://schemas.microsoft.com/office/drawing/2014/main" val="1940676350"/>
                    </a:ext>
                  </a:extLst>
                </a:gridCol>
                <a:gridCol w="1505527">
                  <a:extLst>
                    <a:ext uri="{9D8B030D-6E8A-4147-A177-3AD203B41FA5}">
                      <a16:colId xmlns:a16="http://schemas.microsoft.com/office/drawing/2014/main" val="1004383475"/>
                    </a:ext>
                  </a:extLst>
                </a:gridCol>
                <a:gridCol w="1505527">
                  <a:extLst>
                    <a:ext uri="{9D8B030D-6E8A-4147-A177-3AD203B41FA5}">
                      <a16:colId xmlns:a16="http://schemas.microsoft.com/office/drawing/2014/main" val="1590664756"/>
                    </a:ext>
                  </a:extLst>
                </a:gridCol>
              </a:tblGrid>
              <a:tr h="397338">
                <a:tc>
                  <a:txBody>
                    <a:bodyPr/>
                    <a:lstStyle/>
                    <a:p>
                      <a:r>
                        <a:rPr lang="en-US" dirty="0"/>
                        <a:t>STATE</a:t>
                      </a:r>
                      <a:endParaRPr lang="hi-IN" dirty="0"/>
                    </a:p>
                  </a:txBody>
                  <a:tcPr/>
                </a:tc>
                <a:tc>
                  <a:txBody>
                    <a:bodyPr/>
                    <a:lstStyle/>
                    <a:p>
                      <a:r>
                        <a:rPr lang="en-US" dirty="0"/>
                        <a:t>COUNTY </a:t>
                      </a:r>
                      <a:endParaRPr lang="hi-IN" dirty="0"/>
                    </a:p>
                  </a:txBody>
                  <a:tcPr/>
                </a:tc>
                <a:tc>
                  <a:txBody>
                    <a:bodyPr/>
                    <a:lstStyle/>
                    <a:p>
                      <a:r>
                        <a:rPr lang="en-US" dirty="0"/>
                        <a:t>POVALL_2016</a:t>
                      </a:r>
                      <a:endParaRPr lang="hi-IN" dirty="0"/>
                    </a:p>
                  </a:txBody>
                  <a:tcPr/>
                </a:tc>
                <a:extLst>
                  <a:ext uri="{0D108BD9-81ED-4DB2-BD59-A6C34878D82A}">
                    <a16:rowId xmlns:a16="http://schemas.microsoft.com/office/drawing/2014/main" val="3657631035"/>
                  </a:ext>
                </a:extLst>
              </a:tr>
              <a:tr h="397338">
                <a:tc>
                  <a:txBody>
                    <a:bodyPr/>
                    <a:lstStyle/>
                    <a:p>
                      <a:r>
                        <a:rPr lang="en-US" dirty="0"/>
                        <a:t>CA</a:t>
                      </a:r>
                      <a:endParaRPr lang="hi-IN" dirty="0"/>
                    </a:p>
                  </a:txBody>
                  <a:tcPr/>
                </a:tc>
                <a:tc>
                  <a:txBody>
                    <a:bodyPr/>
                    <a:lstStyle/>
                    <a:p>
                      <a:r>
                        <a:rPr lang="en-US" dirty="0"/>
                        <a:t>LOS ANGELES</a:t>
                      </a:r>
                      <a:endParaRPr lang="hi-IN" dirty="0"/>
                    </a:p>
                  </a:txBody>
                  <a:tcPr/>
                </a:tc>
                <a:tc>
                  <a:txBody>
                    <a:bodyPr/>
                    <a:lstStyle/>
                    <a:p>
                      <a:r>
                        <a:rPr lang="en-US" dirty="0"/>
                        <a:t>1629450</a:t>
                      </a:r>
                      <a:endParaRPr lang="hi-IN" dirty="0"/>
                    </a:p>
                  </a:txBody>
                  <a:tcPr/>
                </a:tc>
                <a:extLst>
                  <a:ext uri="{0D108BD9-81ED-4DB2-BD59-A6C34878D82A}">
                    <a16:rowId xmlns:a16="http://schemas.microsoft.com/office/drawing/2014/main" val="3351117631"/>
                  </a:ext>
                </a:extLst>
              </a:tr>
              <a:tr h="397338">
                <a:tc>
                  <a:txBody>
                    <a:bodyPr/>
                    <a:lstStyle/>
                    <a:p>
                      <a:r>
                        <a:rPr lang="en-US" dirty="0"/>
                        <a:t>IL</a:t>
                      </a:r>
                      <a:endParaRPr lang="hi-IN" dirty="0"/>
                    </a:p>
                  </a:txBody>
                  <a:tcPr/>
                </a:tc>
                <a:tc>
                  <a:txBody>
                    <a:bodyPr/>
                    <a:lstStyle/>
                    <a:p>
                      <a:r>
                        <a:rPr lang="en-US" dirty="0"/>
                        <a:t>COOK </a:t>
                      </a:r>
                      <a:endParaRPr lang="hi-IN" dirty="0"/>
                    </a:p>
                  </a:txBody>
                  <a:tcPr/>
                </a:tc>
                <a:tc>
                  <a:txBody>
                    <a:bodyPr/>
                    <a:lstStyle/>
                    <a:p>
                      <a:r>
                        <a:rPr lang="en-US" dirty="0"/>
                        <a:t>770091</a:t>
                      </a:r>
                      <a:endParaRPr lang="hi-IN" dirty="0"/>
                    </a:p>
                  </a:txBody>
                  <a:tcPr/>
                </a:tc>
                <a:extLst>
                  <a:ext uri="{0D108BD9-81ED-4DB2-BD59-A6C34878D82A}">
                    <a16:rowId xmlns:a16="http://schemas.microsoft.com/office/drawing/2014/main" val="1051254395"/>
                  </a:ext>
                </a:extLst>
              </a:tr>
              <a:tr h="397338">
                <a:tc>
                  <a:txBody>
                    <a:bodyPr/>
                    <a:lstStyle/>
                    <a:p>
                      <a:r>
                        <a:rPr lang="en-US" dirty="0"/>
                        <a:t>TX</a:t>
                      </a:r>
                      <a:endParaRPr lang="hi-IN" dirty="0"/>
                    </a:p>
                  </a:txBody>
                  <a:tcPr/>
                </a:tc>
                <a:tc>
                  <a:txBody>
                    <a:bodyPr/>
                    <a:lstStyle/>
                    <a:p>
                      <a:r>
                        <a:rPr lang="en-US" dirty="0"/>
                        <a:t>HARRIS</a:t>
                      </a:r>
                      <a:endParaRPr lang="hi-IN" dirty="0"/>
                    </a:p>
                  </a:txBody>
                  <a:tcPr/>
                </a:tc>
                <a:tc>
                  <a:txBody>
                    <a:bodyPr/>
                    <a:lstStyle/>
                    <a:p>
                      <a:r>
                        <a:rPr lang="en-US" dirty="0"/>
                        <a:t>752261</a:t>
                      </a:r>
                      <a:endParaRPr lang="hi-IN" dirty="0"/>
                    </a:p>
                  </a:txBody>
                  <a:tcPr/>
                </a:tc>
                <a:extLst>
                  <a:ext uri="{0D108BD9-81ED-4DB2-BD59-A6C34878D82A}">
                    <a16:rowId xmlns:a16="http://schemas.microsoft.com/office/drawing/2014/main" val="535082759"/>
                  </a:ext>
                </a:extLst>
              </a:tr>
              <a:tr h="397338">
                <a:tc>
                  <a:txBody>
                    <a:bodyPr/>
                    <a:lstStyle/>
                    <a:p>
                      <a:r>
                        <a:rPr lang="en-US" dirty="0"/>
                        <a:t>AZ</a:t>
                      </a:r>
                      <a:endParaRPr lang="hi-IN" dirty="0"/>
                    </a:p>
                  </a:txBody>
                  <a:tcPr/>
                </a:tc>
                <a:tc>
                  <a:txBody>
                    <a:bodyPr/>
                    <a:lstStyle/>
                    <a:p>
                      <a:r>
                        <a:rPr lang="en-US" dirty="0"/>
                        <a:t>MARICOPA</a:t>
                      </a:r>
                      <a:endParaRPr lang="hi-IN" dirty="0"/>
                    </a:p>
                  </a:txBody>
                  <a:tcPr/>
                </a:tc>
                <a:tc>
                  <a:txBody>
                    <a:bodyPr/>
                    <a:lstStyle/>
                    <a:p>
                      <a:r>
                        <a:rPr lang="en-US" dirty="0"/>
                        <a:t>624923</a:t>
                      </a:r>
                      <a:endParaRPr lang="hi-IN" dirty="0"/>
                    </a:p>
                  </a:txBody>
                  <a:tcPr/>
                </a:tc>
                <a:extLst>
                  <a:ext uri="{0D108BD9-81ED-4DB2-BD59-A6C34878D82A}">
                    <a16:rowId xmlns:a16="http://schemas.microsoft.com/office/drawing/2014/main" val="377482049"/>
                  </a:ext>
                </a:extLst>
              </a:tr>
              <a:tr h="397338">
                <a:tc>
                  <a:txBody>
                    <a:bodyPr/>
                    <a:lstStyle/>
                    <a:p>
                      <a:r>
                        <a:rPr lang="en-US" dirty="0"/>
                        <a:t>NY</a:t>
                      </a:r>
                      <a:endParaRPr lang="hi-IN" dirty="0"/>
                    </a:p>
                  </a:txBody>
                  <a:tcPr/>
                </a:tc>
                <a:tc>
                  <a:txBody>
                    <a:bodyPr/>
                    <a:lstStyle/>
                    <a:p>
                      <a:r>
                        <a:rPr lang="en-US" dirty="0"/>
                        <a:t>KINGS</a:t>
                      </a:r>
                      <a:endParaRPr lang="hi-IN" dirty="0"/>
                    </a:p>
                  </a:txBody>
                  <a:tcPr/>
                </a:tc>
                <a:tc>
                  <a:txBody>
                    <a:bodyPr/>
                    <a:lstStyle/>
                    <a:p>
                      <a:r>
                        <a:rPr lang="en-US" dirty="0"/>
                        <a:t>535092</a:t>
                      </a:r>
                      <a:endParaRPr lang="hi-IN" dirty="0"/>
                    </a:p>
                  </a:txBody>
                  <a:tcPr/>
                </a:tc>
                <a:extLst>
                  <a:ext uri="{0D108BD9-81ED-4DB2-BD59-A6C34878D82A}">
                    <a16:rowId xmlns:a16="http://schemas.microsoft.com/office/drawing/2014/main" val="1519800834"/>
                  </a:ext>
                </a:extLst>
              </a:tr>
              <a:tr h="397338">
                <a:tc>
                  <a:txBody>
                    <a:bodyPr/>
                    <a:lstStyle/>
                    <a:p>
                      <a:r>
                        <a:rPr lang="en-US" dirty="0"/>
                        <a:t>FL</a:t>
                      </a:r>
                      <a:endParaRPr lang="hi-IN" dirty="0"/>
                    </a:p>
                  </a:txBody>
                  <a:tcPr/>
                </a:tc>
                <a:tc>
                  <a:txBody>
                    <a:bodyPr/>
                    <a:lstStyle/>
                    <a:p>
                      <a:r>
                        <a:rPr lang="en-US" dirty="0"/>
                        <a:t>MIAMI-DADE</a:t>
                      </a:r>
                      <a:endParaRPr lang="hi-IN" dirty="0"/>
                    </a:p>
                  </a:txBody>
                  <a:tcPr/>
                </a:tc>
                <a:tc>
                  <a:txBody>
                    <a:bodyPr/>
                    <a:lstStyle/>
                    <a:p>
                      <a:r>
                        <a:rPr lang="en-US" dirty="0"/>
                        <a:t>487700</a:t>
                      </a:r>
                      <a:endParaRPr lang="hi-IN" dirty="0"/>
                    </a:p>
                  </a:txBody>
                  <a:tcPr/>
                </a:tc>
                <a:extLst>
                  <a:ext uri="{0D108BD9-81ED-4DB2-BD59-A6C34878D82A}">
                    <a16:rowId xmlns:a16="http://schemas.microsoft.com/office/drawing/2014/main" val="864445386"/>
                  </a:ext>
                </a:extLst>
              </a:tr>
              <a:tr h="397338">
                <a:tc>
                  <a:txBody>
                    <a:bodyPr/>
                    <a:lstStyle/>
                    <a:p>
                      <a:r>
                        <a:rPr lang="en-US" dirty="0"/>
                        <a:t>TX</a:t>
                      </a:r>
                      <a:endParaRPr lang="hi-IN" dirty="0"/>
                    </a:p>
                  </a:txBody>
                  <a:tcPr/>
                </a:tc>
                <a:tc>
                  <a:txBody>
                    <a:bodyPr/>
                    <a:lstStyle/>
                    <a:p>
                      <a:r>
                        <a:rPr lang="en-US" dirty="0"/>
                        <a:t>DALLAS</a:t>
                      </a:r>
                      <a:endParaRPr lang="hi-IN" dirty="0"/>
                    </a:p>
                  </a:txBody>
                  <a:tcPr/>
                </a:tc>
                <a:tc>
                  <a:txBody>
                    <a:bodyPr/>
                    <a:lstStyle/>
                    <a:p>
                      <a:r>
                        <a:rPr lang="en-US" dirty="0"/>
                        <a:t>413956</a:t>
                      </a:r>
                      <a:endParaRPr lang="hi-IN" dirty="0"/>
                    </a:p>
                  </a:txBody>
                  <a:tcPr/>
                </a:tc>
                <a:extLst>
                  <a:ext uri="{0D108BD9-81ED-4DB2-BD59-A6C34878D82A}">
                    <a16:rowId xmlns:a16="http://schemas.microsoft.com/office/drawing/2014/main" val="3797584809"/>
                  </a:ext>
                </a:extLst>
              </a:tr>
              <a:tr h="397338">
                <a:tc>
                  <a:txBody>
                    <a:bodyPr/>
                    <a:lstStyle/>
                    <a:p>
                      <a:r>
                        <a:rPr lang="en-US" dirty="0"/>
                        <a:t>NY</a:t>
                      </a:r>
                      <a:endParaRPr lang="hi-IN" dirty="0"/>
                    </a:p>
                  </a:txBody>
                  <a:tcPr/>
                </a:tc>
                <a:tc>
                  <a:txBody>
                    <a:bodyPr/>
                    <a:lstStyle/>
                    <a:p>
                      <a:r>
                        <a:rPr lang="en-US" dirty="0"/>
                        <a:t>BRONX</a:t>
                      </a:r>
                      <a:endParaRPr lang="hi-IN" dirty="0"/>
                    </a:p>
                  </a:txBody>
                  <a:tcPr/>
                </a:tc>
                <a:tc>
                  <a:txBody>
                    <a:bodyPr/>
                    <a:lstStyle/>
                    <a:p>
                      <a:r>
                        <a:rPr lang="en-US" dirty="0"/>
                        <a:t>405516</a:t>
                      </a:r>
                      <a:endParaRPr lang="hi-IN" dirty="0"/>
                    </a:p>
                  </a:txBody>
                  <a:tcPr/>
                </a:tc>
                <a:extLst>
                  <a:ext uri="{0D108BD9-81ED-4DB2-BD59-A6C34878D82A}">
                    <a16:rowId xmlns:a16="http://schemas.microsoft.com/office/drawing/2014/main" val="1896339695"/>
                  </a:ext>
                </a:extLst>
              </a:tr>
              <a:tr h="397338">
                <a:tc>
                  <a:txBody>
                    <a:bodyPr/>
                    <a:lstStyle/>
                    <a:p>
                      <a:r>
                        <a:rPr lang="en-US" dirty="0"/>
                        <a:t>CA</a:t>
                      </a:r>
                      <a:endParaRPr lang="hi-IN" dirty="0"/>
                    </a:p>
                  </a:txBody>
                  <a:tcPr/>
                </a:tc>
                <a:tc>
                  <a:txBody>
                    <a:bodyPr/>
                    <a:lstStyle/>
                    <a:p>
                      <a:r>
                        <a:rPr lang="en-US" dirty="0"/>
                        <a:t>SAN DIEGO</a:t>
                      </a:r>
                      <a:endParaRPr lang="hi-IN" dirty="0"/>
                    </a:p>
                  </a:txBody>
                  <a:tcPr/>
                </a:tc>
                <a:tc>
                  <a:txBody>
                    <a:bodyPr/>
                    <a:lstStyle/>
                    <a:p>
                      <a:r>
                        <a:rPr lang="en-US" dirty="0"/>
                        <a:t>400028</a:t>
                      </a:r>
                      <a:endParaRPr lang="hi-IN" dirty="0"/>
                    </a:p>
                  </a:txBody>
                  <a:tcPr/>
                </a:tc>
                <a:extLst>
                  <a:ext uri="{0D108BD9-81ED-4DB2-BD59-A6C34878D82A}">
                    <a16:rowId xmlns:a16="http://schemas.microsoft.com/office/drawing/2014/main" val="2361765906"/>
                  </a:ext>
                </a:extLst>
              </a:tr>
              <a:tr h="397338">
                <a:tc>
                  <a:txBody>
                    <a:bodyPr/>
                    <a:lstStyle/>
                    <a:p>
                      <a:r>
                        <a:rPr lang="en-US" dirty="0"/>
                        <a:t>MI</a:t>
                      </a:r>
                      <a:endParaRPr lang="hi-IN" dirty="0"/>
                    </a:p>
                  </a:txBody>
                  <a:tcPr/>
                </a:tc>
                <a:tc>
                  <a:txBody>
                    <a:bodyPr/>
                    <a:lstStyle/>
                    <a:p>
                      <a:r>
                        <a:rPr lang="en-US" dirty="0"/>
                        <a:t>WAYNE</a:t>
                      </a:r>
                      <a:endParaRPr lang="hi-IN" dirty="0"/>
                    </a:p>
                  </a:txBody>
                  <a:tcPr/>
                </a:tc>
                <a:tc>
                  <a:txBody>
                    <a:bodyPr/>
                    <a:lstStyle/>
                    <a:p>
                      <a:r>
                        <a:rPr lang="en-US" dirty="0"/>
                        <a:t>395250</a:t>
                      </a:r>
                      <a:endParaRPr lang="hi-IN" dirty="0"/>
                    </a:p>
                  </a:txBody>
                  <a:tcPr/>
                </a:tc>
                <a:extLst>
                  <a:ext uri="{0D108BD9-81ED-4DB2-BD59-A6C34878D82A}">
                    <a16:rowId xmlns:a16="http://schemas.microsoft.com/office/drawing/2014/main" val="1372420773"/>
                  </a:ext>
                </a:extLst>
              </a:tr>
            </a:tbl>
          </a:graphicData>
        </a:graphic>
      </p:graphicFrame>
    </p:spTree>
    <p:extLst>
      <p:ext uri="{BB962C8B-B14F-4D97-AF65-F5344CB8AC3E}">
        <p14:creationId xmlns:p14="http://schemas.microsoft.com/office/powerpoint/2010/main" val="194611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C576-891E-C14B-AEFD-0B8CA4725144}"/>
              </a:ext>
            </a:extLst>
          </p:cNvPr>
          <p:cNvSpPr>
            <a:spLocks noGrp="1"/>
          </p:cNvSpPr>
          <p:nvPr>
            <p:ph type="title"/>
          </p:nvPr>
        </p:nvSpPr>
        <p:spPr/>
        <p:txBody>
          <a:bodyPr>
            <a:normAutofit/>
          </a:bodyPr>
          <a:lstStyle/>
          <a:p>
            <a:r>
              <a:rPr lang="en-US" dirty="0">
                <a:solidFill>
                  <a:srgbClr val="FF9900"/>
                </a:solidFill>
              </a:rPr>
              <a:t>Linear Regression</a:t>
            </a:r>
          </a:p>
        </p:txBody>
      </p:sp>
      <p:pic>
        <p:nvPicPr>
          <p:cNvPr id="3" name="Picture 2">
            <a:extLst>
              <a:ext uri="{FF2B5EF4-FFF2-40B4-BE49-F238E27FC236}">
                <a16:creationId xmlns:a16="http://schemas.microsoft.com/office/drawing/2014/main" id="{58D47696-4E32-40D1-8E3D-24C159D3BC5A}"/>
              </a:ext>
            </a:extLst>
          </p:cNvPr>
          <p:cNvPicPr>
            <a:picLocks noChangeAspect="1"/>
          </p:cNvPicPr>
          <p:nvPr/>
        </p:nvPicPr>
        <p:blipFill>
          <a:blip r:embed="rId2"/>
          <a:stretch>
            <a:fillRect/>
          </a:stretch>
        </p:blipFill>
        <p:spPr>
          <a:xfrm>
            <a:off x="77262" y="2088266"/>
            <a:ext cx="6732030" cy="3912484"/>
          </a:xfrm>
          <a:prstGeom prst="rect">
            <a:avLst/>
          </a:prstGeom>
        </p:spPr>
      </p:pic>
      <p:pic>
        <p:nvPicPr>
          <p:cNvPr id="6" name="Picture 5">
            <a:extLst>
              <a:ext uri="{FF2B5EF4-FFF2-40B4-BE49-F238E27FC236}">
                <a16:creationId xmlns:a16="http://schemas.microsoft.com/office/drawing/2014/main" id="{4A3AB9DE-CA13-4083-8C29-442A0D64D50D}"/>
              </a:ext>
            </a:extLst>
          </p:cNvPr>
          <p:cNvPicPr>
            <a:picLocks noChangeAspect="1"/>
          </p:cNvPicPr>
          <p:nvPr/>
        </p:nvPicPr>
        <p:blipFill>
          <a:blip r:embed="rId3"/>
          <a:stretch>
            <a:fillRect/>
          </a:stretch>
        </p:blipFill>
        <p:spPr>
          <a:xfrm>
            <a:off x="6952044" y="2088266"/>
            <a:ext cx="5162694" cy="3912485"/>
          </a:xfrm>
          <a:prstGeom prst="rect">
            <a:avLst/>
          </a:prstGeom>
        </p:spPr>
      </p:pic>
    </p:spTree>
    <p:extLst>
      <p:ext uri="{BB962C8B-B14F-4D97-AF65-F5344CB8AC3E}">
        <p14:creationId xmlns:p14="http://schemas.microsoft.com/office/powerpoint/2010/main" val="213564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6666D-B950-4809-9DA4-2C83DDE4202C}"/>
              </a:ext>
            </a:extLst>
          </p:cNvPr>
          <p:cNvSpPr>
            <a:spLocks noGrp="1"/>
          </p:cNvSpPr>
          <p:nvPr>
            <p:ph type="title"/>
          </p:nvPr>
        </p:nvSpPr>
        <p:spPr>
          <a:xfrm>
            <a:off x="1097280" y="286603"/>
            <a:ext cx="10058400" cy="1450757"/>
          </a:xfrm>
        </p:spPr>
        <p:txBody>
          <a:bodyPr/>
          <a:lstStyle/>
          <a:p>
            <a:r>
              <a:rPr lang="en-US" dirty="0">
                <a:solidFill>
                  <a:srgbClr val="FF9900"/>
                </a:solidFill>
              </a:rPr>
              <a:t>Details of Model </a:t>
            </a:r>
          </a:p>
        </p:txBody>
      </p:sp>
      <p:sp>
        <p:nvSpPr>
          <p:cNvPr id="3" name="Content Placeholder 2">
            <a:extLst>
              <a:ext uri="{FF2B5EF4-FFF2-40B4-BE49-F238E27FC236}">
                <a16:creationId xmlns:a16="http://schemas.microsoft.com/office/drawing/2014/main" id="{25B9E7CD-CEF0-499C-BD5F-97D495F6D86C}"/>
              </a:ext>
            </a:extLst>
          </p:cNvPr>
          <p:cNvSpPr>
            <a:spLocks noGrp="1"/>
          </p:cNvSpPr>
          <p:nvPr>
            <p:ph idx="1"/>
          </p:nvPr>
        </p:nvSpPr>
        <p:spPr>
          <a:xfrm>
            <a:off x="1097280" y="1863319"/>
            <a:ext cx="10462846" cy="4023360"/>
          </a:xfrm>
        </p:spPr>
        <p:txBody>
          <a:bodyPr>
            <a:noAutofit/>
          </a:bodyPr>
          <a:lstStyle/>
          <a:p>
            <a:pPr marL="475488" lvl="2">
              <a:lnSpc>
                <a:spcPct val="107000"/>
              </a:lnSpc>
              <a:spcAft>
                <a:spcPts val="800"/>
              </a:spcAft>
              <a:buNone/>
            </a:pPr>
            <a:r>
              <a:rPr lang="en-US" dirty="0">
                <a:solidFill>
                  <a:srgbClr val="7030A0"/>
                </a:solidFill>
                <a:latin typeface="Calibri" panose="020F0502020204030204" pitchFamily="34" charset="0"/>
                <a:ea typeface="Calibri" panose="020F0502020204030204" pitchFamily="34" charset="0"/>
                <a:cs typeface="Mangal" panose="02040503050203030202" pitchFamily="18" charset="0"/>
              </a:rPr>
              <a:t> Linear Regression</a:t>
            </a:r>
          </a:p>
          <a:p>
            <a:pPr marL="475488" lvl="2">
              <a:lnSpc>
                <a:spcPct val="107000"/>
              </a:lnSpc>
              <a:spcAft>
                <a:spcPts val="800"/>
              </a:spcAft>
              <a:buNone/>
            </a:pPr>
            <a:r>
              <a:rPr lang="en-US" dirty="0">
                <a:latin typeface="Calibri" panose="020F0502020204030204" pitchFamily="34" charset="0"/>
                <a:ea typeface="Calibri" panose="020F0502020204030204" pitchFamily="34" charset="0"/>
                <a:cs typeface="Mangal" panose="02040503050203030202" pitchFamily="18" charset="0"/>
              </a:rPr>
              <a:t> We are considering following variable:</a:t>
            </a:r>
          </a:p>
          <a:p>
            <a:pPr marL="475488" lvl="2">
              <a:lnSpc>
                <a:spcPct val="107000"/>
              </a:lnSpc>
              <a:spcAft>
                <a:spcPts val="800"/>
              </a:spcAft>
              <a:buNone/>
            </a:pPr>
            <a:r>
              <a:rPr lang="en-US" dirty="0">
                <a:solidFill>
                  <a:srgbClr val="FF0000"/>
                </a:solidFill>
                <a:latin typeface="Calibri" panose="020F0502020204030204" pitchFamily="34" charset="0"/>
                <a:ea typeface="Calibri" panose="020F0502020204030204" pitchFamily="34" charset="0"/>
                <a:cs typeface="Mangal" panose="02040503050203030202" pitchFamily="18" charset="0"/>
              </a:rPr>
              <a:t> Target variable</a:t>
            </a:r>
            <a:r>
              <a:rPr lang="en-US" dirty="0">
                <a:latin typeface="Calibri" panose="020F0502020204030204" pitchFamily="34" charset="0"/>
                <a:ea typeface="Calibri" panose="020F0502020204030204" pitchFamily="34" charset="0"/>
                <a:cs typeface="Mangal" panose="02040503050203030202" pitchFamily="18" charset="0"/>
              </a:rPr>
              <a:t>: POVALL_2016 as Label</a:t>
            </a:r>
          </a:p>
          <a:p>
            <a:pPr marL="475488" lvl="2">
              <a:lnSpc>
                <a:spcPct val="107000"/>
              </a:lnSpc>
              <a:spcAft>
                <a:spcPts val="800"/>
              </a:spcAft>
              <a:buNone/>
            </a:pPr>
            <a:r>
              <a:rPr lang="en-US" dirty="0">
                <a:latin typeface="Calibri" panose="020F0502020204030204" pitchFamily="34" charset="0"/>
                <a:ea typeface="Calibri" panose="020F0502020204030204" pitchFamily="34" charset="0"/>
                <a:cs typeface="Mangal" panose="02040503050203030202" pitchFamily="18" charset="0"/>
              </a:rPr>
              <a:t> </a:t>
            </a:r>
            <a:r>
              <a:rPr lang="en-US" dirty="0">
                <a:solidFill>
                  <a:srgbClr val="00B050"/>
                </a:solidFill>
                <a:latin typeface="Calibri" panose="020F0502020204030204" pitchFamily="34" charset="0"/>
                <a:ea typeface="Calibri" panose="020F0502020204030204" pitchFamily="34" charset="0"/>
                <a:cs typeface="Mangal" panose="02040503050203030202" pitchFamily="18" charset="0"/>
              </a:rPr>
              <a:t>Dependent Variable</a:t>
            </a:r>
            <a:r>
              <a:rPr lang="en-US" dirty="0">
                <a:latin typeface="Calibri" panose="020F0502020204030204" pitchFamily="34" charset="0"/>
                <a:ea typeface="Calibri" panose="020F0502020204030204" pitchFamily="34" charset="0"/>
                <a:cs typeface="Mangal" panose="02040503050203030202" pitchFamily="18" charset="0"/>
              </a:rPr>
              <a:t>: Employed_2016,Unemployed_2016,Median_Household_Income_2016 as features </a:t>
            </a:r>
          </a:p>
          <a:p>
            <a:pPr marL="475488" lvl="2">
              <a:lnSpc>
                <a:spcPct val="107000"/>
              </a:lnSpc>
              <a:spcAft>
                <a:spcPts val="800"/>
              </a:spcAft>
              <a:buNone/>
            </a:pPr>
            <a:r>
              <a:rPr lang="en-US" dirty="0">
                <a:latin typeface="Calibri" panose="020F0502020204030204" pitchFamily="34" charset="0"/>
                <a:ea typeface="Calibri" panose="020F0502020204030204" pitchFamily="34" charset="0"/>
                <a:cs typeface="Mangal" panose="02040503050203030202" pitchFamily="18" charset="0"/>
              </a:rPr>
              <a:t> which we extracted and stored as data frame: ""dataLinR" from table unemp_pov using command</a:t>
            </a:r>
          </a:p>
          <a:p>
            <a:pPr marL="475488" lvl="2">
              <a:lnSpc>
                <a:spcPct val="107000"/>
              </a:lnSpc>
              <a:spcAft>
                <a:spcPts val="800"/>
              </a:spcAft>
              <a:buNone/>
            </a:pPr>
            <a:r>
              <a:rPr lang="en-US" dirty="0">
                <a:latin typeface="Calibri" panose="020F0502020204030204" pitchFamily="34" charset="0"/>
                <a:ea typeface="Calibri" panose="020F0502020204030204" pitchFamily="34" charset="0"/>
                <a:cs typeface="Mangal" panose="02040503050203030202" pitchFamily="18" charset="0"/>
              </a:rPr>
              <a:t> </a:t>
            </a:r>
            <a:r>
              <a:rPr lang="en-US" dirty="0">
                <a:solidFill>
                  <a:srgbClr val="C00000"/>
                </a:solidFill>
                <a:latin typeface="Calibri" panose="020F0502020204030204" pitchFamily="34" charset="0"/>
                <a:ea typeface="Calibri" panose="020F0502020204030204" pitchFamily="34" charset="0"/>
                <a:cs typeface="Mangal" panose="02040503050203030202" pitchFamily="18" charset="0"/>
              </a:rPr>
              <a:t>spark.sql("select POVALL_2016 as label,Employed_2016,Unemployed_2016,Median_Household_Income_2016 from unemp_pov ")</a:t>
            </a:r>
          </a:p>
          <a:p>
            <a:pPr marL="475488" lvl="2">
              <a:lnSpc>
                <a:spcPct val="107000"/>
              </a:lnSpc>
              <a:spcAft>
                <a:spcPts val="800"/>
              </a:spcAft>
              <a:buNone/>
            </a:pPr>
            <a:r>
              <a:rPr lang="en-US" dirty="0">
                <a:solidFill>
                  <a:srgbClr val="00B0F0"/>
                </a:solidFill>
                <a:latin typeface="Calibri" panose="020F0502020204030204" pitchFamily="34" charset="0"/>
                <a:ea typeface="Calibri" panose="020F0502020204030204" pitchFamily="34" charset="0"/>
                <a:cs typeface="Mangal" panose="02040503050203030202" pitchFamily="18" charset="0"/>
              </a:rPr>
              <a:t>Output are </a:t>
            </a:r>
          </a:p>
          <a:p>
            <a:pPr marL="475488" lvl="2">
              <a:lnSpc>
                <a:spcPct val="107000"/>
              </a:lnSpc>
              <a:spcAft>
                <a:spcPts val="800"/>
              </a:spcAft>
              <a:buNone/>
            </a:pPr>
            <a:r>
              <a:rPr lang="en-US" dirty="0">
                <a:latin typeface="Calibri" panose="020F0502020204030204" pitchFamily="34" charset="0"/>
                <a:ea typeface="Calibri" panose="020F0502020204030204" pitchFamily="34" charset="0"/>
                <a:cs typeface="Mangal" panose="02040503050203030202" pitchFamily="18" charset="0"/>
              </a:rPr>
              <a:t>RMSE: 10216.899679545513</a:t>
            </a:r>
          </a:p>
          <a:p>
            <a:pPr marL="475488" lvl="2">
              <a:lnSpc>
                <a:spcPct val="107000"/>
              </a:lnSpc>
              <a:spcAft>
                <a:spcPts val="800"/>
              </a:spcAft>
              <a:buNone/>
            </a:pPr>
            <a:r>
              <a:rPr lang="en-US" dirty="0">
                <a:latin typeface="Calibri" panose="020F0502020204030204" pitchFamily="34" charset="0"/>
                <a:ea typeface="Calibri" panose="020F0502020204030204" pitchFamily="34" charset="0"/>
                <a:cs typeface="Mangal" panose="02040503050203030202" pitchFamily="18" charset="0"/>
              </a:rPr>
              <a:t>MSE: 1.043850390618972E8</a:t>
            </a:r>
          </a:p>
          <a:p>
            <a:pPr marL="475488" lvl="2">
              <a:lnSpc>
                <a:spcPct val="107000"/>
              </a:lnSpc>
              <a:spcAft>
                <a:spcPts val="800"/>
              </a:spcAft>
              <a:buNone/>
            </a:pPr>
            <a:r>
              <a:rPr lang="en-US" dirty="0">
                <a:latin typeface="Calibri" panose="020F0502020204030204" pitchFamily="34" charset="0"/>
                <a:ea typeface="Calibri" panose="020F0502020204030204" pitchFamily="34" charset="0"/>
                <a:cs typeface="Mangal" panose="02040503050203030202" pitchFamily="18" charset="0"/>
              </a:rPr>
              <a:t>r2: 0.9581529242128427</a:t>
            </a:r>
          </a:p>
          <a:p>
            <a:pPr marL="475488" lvl="2">
              <a:lnSpc>
                <a:spcPct val="107000"/>
              </a:lnSpc>
              <a:spcAft>
                <a:spcPts val="800"/>
              </a:spcAft>
              <a:buNone/>
            </a:pPr>
            <a:r>
              <a:rPr lang="en-US" dirty="0">
                <a:solidFill>
                  <a:srgbClr val="7030A0"/>
                </a:solidFill>
                <a:latin typeface="Calibri" panose="020F0502020204030204" pitchFamily="34" charset="0"/>
                <a:ea typeface="Calibri" panose="020F0502020204030204" pitchFamily="34" charset="0"/>
                <a:cs typeface="Mangal" panose="02040503050203030202" pitchFamily="18" charset="0"/>
              </a:rPr>
              <a:t>Conclusion</a:t>
            </a:r>
            <a:r>
              <a:rPr lang="en-US" dirty="0">
                <a:latin typeface="Calibri" panose="020F0502020204030204" pitchFamily="34" charset="0"/>
                <a:ea typeface="Calibri" panose="020F0502020204030204" pitchFamily="34" charset="0"/>
                <a:cs typeface="Mangal" panose="02040503050203030202" pitchFamily="18" charset="0"/>
              </a:rPr>
              <a:t> : From residual value we can infer from the obtained output values that the model is not accurate as the residuals are of higher  magnitude </a:t>
            </a:r>
          </a:p>
          <a:p>
            <a:pPr marL="475488" lvl="2">
              <a:buNone/>
            </a:pPr>
            <a:endParaRPr lang="en-US" dirty="0"/>
          </a:p>
        </p:txBody>
      </p:sp>
    </p:spTree>
    <p:extLst>
      <p:ext uri="{BB962C8B-B14F-4D97-AF65-F5344CB8AC3E}">
        <p14:creationId xmlns:p14="http://schemas.microsoft.com/office/powerpoint/2010/main" val="75477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C576-891E-C14B-AEFD-0B8CA4725144}"/>
              </a:ext>
            </a:extLst>
          </p:cNvPr>
          <p:cNvSpPr>
            <a:spLocks noGrp="1"/>
          </p:cNvSpPr>
          <p:nvPr>
            <p:ph type="title"/>
          </p:nvPr>
        </p:nvSpPr>
        <p:spPr/>
        <p:txBody>
          <a:bodyPr>
            <a:normAutofit/>
          </a:bodyPr>
          <a:lstStyle/>
          <a:p>
            <a:r>
              <a:rPr lang="en-US" dirty="0">
                <a:solidFill>
                  <a:srgbClr val="FF9900"/>
                </a:solidFill>
              </a:rPr>
              <a:t>Simple Cross validation </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 r="66024"/>
          <a:stretch/>
        </p:blipFill>
        <p:spPr>
          <a:xfrm>
            <a:off x="6463080" y="1823085"/>
            <a:ext cx="4357320" cy="4321493"/>
          </a:xfrm>
          <a:prstGeom prst="rect">
            <a:avLst/>
          </a:prstGeom>
        </p:spPr>
      </p:pic>
      <p:pic>
        <p:nvPicPr>
          <p:cNvPr id="6" name="Picture 5">
            <a:extLst>
              <a:ext uri="{FF2B5EF4-FFF2-40B4-BE49-F238E27FC236}">
                <a16:creationId xmlns:a16="http://schemas.microsoft.com/office/drawing/2014/main" id="{7F6BA157-7360-4965-B808-F19ED216C5A5}"/>
              </a:ext>
            </a:extLst>
          </p:cNvPr>
          <p:cNvPicPr>
            <a:picLocks noChangeAspect="1"/>
          </p:cNvPicPr>
          <p:nvPr/>
        </p:nvPicPr>
        <p:blipFill>
          <a:blip r:embed="rId3"/>
          <a:stretch>
            <a:fillRect/>
          </a:stretch>
        </p:blipFill>
        <p:spPr>
          <a:xfrm>
            <a:off x="1327637" y="1925004"/>
            <a:ext cx="4768363" cy="4219574"/>
          </a:xfrm>
          <a:prstGeom prst="rect">
            <a:avLst/>
          </a:prstGeom>
        </p:spPr>
      </p:pic>
    </p:spTree>
    <p:extLst>
      <p:ext uri="{BB962C8B-B14F-4D97-AF65-F5344CB8AC3E}">
        <p14:creationId xmlns:p14="http://schemas.microsoft.com/office/powerpoint/2010/main" val="124843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46EC5-A2DC-48D6-B301-A3ECEAB0E1F9}"/>
              </a:ext>
            </a:extLst>
          </p:cNvPr>
          <p:cNvSpPr>
            <a:spLocks noGrp="1"/>
          </p:cNvSpPr>
          <p:nvPr>
            <p:ph type="title"/>
          </p:nvPr>
        </p:nvSpPr>
        <p:spPr>
          <a:xfrm>
            <a:off x="1097280" y="338667"/>
            <a:ext cx="8534400" cy="1507067"/>
          </a:xfrm>
        </p:spPr>
        <p:txBody>
          <a:bodyPr/>
          <a:lstStyle/>
          <a:p>
            <a:r>
              <a:rPr lang="en-US" dirty="0">
                <a:solidFill>
                  <a:srgbClr val="FF9900"/>
                </a:solidFill>
              </a:rPr>
              <a:t>Dataset Overview</a:t>
            </a:r>
          </a:p>
        </p:txBody>
      </p:sp>
      <p:sp>
        <p:nvSpPr>
          <p:cNvPr id="3" name="Content Placeholder 2">
            <a:extLst>
              <a:ext uri="{FF2B5EF4-FFF2-40B4-BE49-F238E27FC236}">
                <a16:creationId xmlns:a16="http://schemas.microsoft.com/office/drawing/2014/main" id="{1F5BD45A-309D-4A6A-9B98-3740B59DCAD6}"/>
              </a:ext>
            </a:extLst>
          </p:cNvPr>
          <p:cNvSpPr>
            <a:spLocks noGrp="1"/>
          </p:cNvSpPr>
          <p:nvPr>
            <p:ph idx="1"/>
          </p:nvPr>
        </p:nvSpPr>
        <p:spPr/>
        <p:txBody>
          <a:bodyPr>
            <a:normAutofit/>
          </a:bodyPr>
          <a:lstStyle/>
          <a:p>
            <a:r>
              <a:rPr lang="en-US" b="1" dirty="0">
                <a:solidFill>
                  <a:srgbClr val="92D050"/>
                </a:solidFill>
                <a:latin typeface="+mj-lt"/>
              </a:rPr>
              <a:t>Datasets Used:</a:t>
            </a:r>
          </a:p>
          <a:p>
            <a:r>
              <a:rPr lang="en-US" dirty="0">
                <a:latin typeface="+mj-lt"/>
              </a:rPr>
              <a:t>Unemployment Data from The Bureau of Labor Statistics Local Area Unemployment Statistics program. This dataset comprises of county and State unemployment rates. 3275 rows, 52 columns</a:t>
            </a:r>
          </a:p>
          <a:p>
            <a:r>
              <a:rPr lang="en-US" dirty="0">
                <a:latin typeface="+mj-lt"/>
              </a:rPr>
              <a:t>Poverty data from the U.S. central bureau. This dataset contains small area income and poverty estimates (SAIPE) and comprises of  3194 rows, 34 columns </a:t>
            </a:r>
          </a:p>
          <a:p>
            <a:r>
              <a:rPr lang="en-US" dirty="0">
                <a:latin typeface="+mj-lt"/>
              </a:rPr>
              <a:t>We merged both the datasets into one for our analysis. </a:t>
            </a:r>
          </a:p>
          <a:p>
            <a:endParaRPr lang="en-US" dirty="0">
              <a:latin typeface="+mj-lt"/>
            </a:endParaRPr>
          </a:p>
        </p:txBody>
      </p:sp>
    </p:spTree>
    <p:extLst>
      <p:ext uri="{BB962C8B-B14F-4D97-AF65-F5344CB8AC3E}">
        <p14:creationId xmlns:p14="http://schemas.microsoft.com/office/powerpoint/2010/main" val="378775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DA6AF-C826-4DE5-9C5D-44E4C58DD0E4}"/>
              </a:ext>
            </a:extLst>
          </p:cNvPr>
          <p:cNvSpPr>
            <a:spLocks noGrp="1"/>
          </p:cNvSpPr>
          <p:nvPr>
            <p:ph type="title"/>
          </p:nvPr>
        </p:nvSpPr>
        <p:spPr/>
        <p:txBody>
          <a:bodyPr/>
          <a:lstStyle/>
          <a:p>
            <a:r>
              <a:rPr lang="en-US" dirty="0">
                <a:solidFill>
                  <a:srgbClr val="FF9900"/>
                </a:solidFill>
              </a:rPr>
              <a:t>Details of Model </a:t>
            </a:r>
            <a:endParaRPr lang="en-US" dirty="0"/>
          </a:p>
        </p:txBody>
      </p:sp>
      <p:sp>
        <p:nvSpPr>
          <p:cNvPr id="3" name="Content Placeholder 2">
            <a:extLst>
              <a:ext uri="{FF2B5EF4-FFF2-40B4-BE49-F238E27FC236}">
                <a16:creationId xmlns:a16="http://schemas.microsoft.com/office/drawing/2014/main" id="{EEA3CEAA-1953-43F8-835C-772665876CFB}"/>
              </a:ext>
            </a:extLst>
          </p:cNvPr>
          <p:cNvSpPr>
            <a:spLocks noGrp="1"/>
          </p:cNvSpPr>
          <p:nvPr>
            <p:ph idx="1"/>
          </p:nvPr>
        </p:nvSpPr>
        <p:spPr/>
        <p:txBody>
          <a:bodyPr>
            <a:noAutofit/>
          </a:bodyPr>
          <a:lstStyle/>
          <a:p>
            <a:pPr marL="201168" lvl="1" indent="0">
              <a:buNone/>
            </a:pPr>
            <a:r>
              <a:rPr lang="en-US" sz="1400" dirty="0">
                <a:solidFill>
                  <a:srgbClr val="7030A0"/>
                </a:solidFill>
              </a:rPr>
              <a:t> Simple Cross Validation</a:t>
            </a:r>
          </a:p>
          <a:p>
            <a:pPr marL="201168" lvl="1" indent="0">
              <a:buNone/>
            </a:pPr>
            <a:r>
              <a:rPr lang="en-US" sz="1400" dirty="0"/>
              <a:t> We are considering following variable:</a:t>
            </a:r>
          </a:p>
          <a:p>
            <a:pPr marL="201168" lvl="1" indent="0">
              <a:buNone/>
            </a:pPr>
            <a:r>
              <a:rPr lang="en-US" sz="1400" dirty="0"/>
              <a:t> </a:t>
            </a:r>
            <a:r>
              <a:rPr lang="en-US" sz="1400" dirty="0">
                <a:solidFill>
                  <a:srgbClr val="FF0000"/>
                </a:solidFill>
              </a:rPr>
              <a:t>Target variable</a:t>
            </a:r>
            <a:r>
              <a:rPr lang="en-US" sz="1400" dirty="0"/>
              <a:t>: POVALL_2016 as Label</a:t>
            </a:r>
          </a:p>
          <a:p>
            <a:pPr marL="201168" lvl="1" indent="0">
              <a:buNone/>
            </a:pPr>
            <a:r>
              <a:rPr lang="en-US" sz="1400" dirty="0"/>
              <a:t> </a:t>
            </a:r>
            <a:r>
              <a:rPr lang="en-US" sz="1400" dirty="0">
                <a:solidFill>
                  <a:srgbClr val="92D050"/>
                </a:solidFill>
              </a:rPr>
              <a:t>Dependent Variable</a:t>
            </a:r>
            <a:r>
              <a:rPr lang="en-US" sz="1400" dirty="0"/>
              <a:t>: Employed_2016,Unemployed_2016,Median_Household_Income_2016 as features </a:t>
            </a:r>
          </a:p>
          <a:p>
            <a:pPr marL="201168" lvl="1" indent="0">
              <a:buNone/>
            </a:pPr>
            <a:r>
              <a:rPr lang="en-US" sz="1400" dirty="0"/>
              <a:t> We are creating Train set and Test set the original from the </a:t>
            </a:r>
            <a:r>
              <a:rPr lang="en-US" sz="1400" dirty="0" err="1"/>
              <a:t>dataframe</a:t>
            </a:r>
            <a:r>
              <a:rPr lang="en-US" sz="1400" dirty="0"/>
              <a:t> “dataLinR” created using command </a:t>
            </a:r>
          </a:p>
          <a:p>
            <a:pPr marL="201168" lvl="1" indent="0">
              <a:buNone/>
            </a:pPr>
            <a:r>
              <a:rPr lang="en-US" sz="1400" dirty="0">
                <a:solidFill>
                  <a:srgbClr val="C00000"/>
                </a:solidFill>
              </a:rPr>
              <a:t>spark.sql("select POVALL_2016_2013 as label,Employed_2016,Unemployed_2016,Median_Household_Income_2016 from unemp_pov ")</a:t>
            </a:r>
          </a:p>
          <a:p>
            <a:pPr marL="201168" lvl="1" indent="0">
              <a:buNone/>
            </a:pPr>
            <a:r>
              <a:rPr lang="en-US" sz="1400" dirty="0"/>
              <a:t> Train and Test set are created using: </a:t>
            </a:r>
            <a:r>
              <a:rPr lang="en-US" sz="1400" dirty="0" err="1"/>
              <a:t>val</a:t>
            </a:r>
            <a:r>
              <a:rPr lang="en-US" sz="1400" dirty="0"/>
              <a:t> Array(training, test) = </a:t>
            </a:r>
            <a:r>
              <a:rPr lang="en-US" sz="1400" dirty="0" err="1"/>
              <a:t>finLinR.randomSplit</a:t>
            </a:r>
            <a:r>
              <a:rPr lang="en-US" sz="1400" dirty="0"/>
              <a:t>(Array(0.9, 0.1), seed = 2018)</a:t>
            </a:r>
          </a:p>
          <a:p>
            <a:pPr marL="201168" lvl="1" indent="0">
              <a:buNone/>
            </a:pPr>
            <a:r>
              <a:rPr lang="en-US" sz="1400" dirty="0"/>
              <a:t>with random seed set to 2018 and </a:t>
            </a:r>
            <a:r>
              <a:rPr lang="en-US" sz="1400" dirty="0" err="1"/>
              <a:t>finLinR</a:t>
            </a:r>
            <a:r>
              <a:rPr lang="en-US" sz="1400" dirty="0"/>
              <a:t> is the </a:t>
            </a:r>
            <a:r>
              <a:rPr lang="en-US" sz="1400" dirty="0" err="1"/>
              <a:t>dataframe</a:t>
            </a:r>
            <a:r>
              <a:rPr lang="en-US" sz="1400" dirty="0"/>
              <a:t> created after the Vector assembler transformation.</a:t>
            </a:r>
          </a:p>
          <a:p>
            <a:pPr marL="201168" lvl="1" indent="0">
              <a:buNone/>
            </a:pPr>
            <a:r>
              <a:rPr lang="en-US" sz="1400" dirty="0">
                <a:solidFill>
                  <a:srgbClr val="00B0F0"/>
                </a:solidFill>
              </a:rPr>
              <a:t>Output</a:t>
            </a:r>
          </a:p>
          <a:p>
            <a:pPr marL="201168" lvl="1" indent="0">
              <a:buNone/>
            </a:pPr>
            <a:r>
              <a:rPr lang="en-US" sz="1400" dirty="0"/>
              <a:t>For Train set </a:t>
            </a:r>
          </a:p>
          <a:p>
            <a:pPr marL="201168" lvl="1" indent="0">
              <a:buNone/>
            </a:pPr>
            <a:r>
              <a:rPr lang="en-US" sz="1400" dirty="0"/>
              <a:t>RMSE: 10216.899679545513 , MSE: 1.043850390618972E8, r2: 0.958152924212842</a:t>
            </a:r>
          </a:p>
          <a:p>
            <a:pPr marL="201168" lvl="1" indent="0">
              <a:buNone/>
            </a:pPr>
            <a:r>
              <a:rPr lang="en-US" sz="1400" dirty="0"/>
              <a:t>For Test Set</a:t>
            </a:r>
          </a:p>
          <a:p>
            <a:pPr marL="201168" lvl="1" indent="0">
              <a:buNone/>
            </a:pPr>
            <a:r>
              <a:rPr lang="en-US" sz="1400" dirty="0"/>
              <a:t>Table Representing the Features, Actual Label and the Prediction based on the Train set.</a:t>
            </a:r>
          </a:p>
          <a:p>
            <a:pPr marL="201168" lvl="1" indent="0">
              <a:buNone/>
            </a:pPr>
            <a:r>
              <a:rPr lang="en-US" sz="1400" dirty="0">
                <a:solidFill>
                  <a:srgbClr val="7030A0"/>
                </a:solidFill>
              </a:rPr>
              <a:t>Conclusion</a:t>
            </a:r>
            <a:r>
              <a:rPr lang="en-US" sz="1400" dirty="0"/>
              <a:t> : We can infer from the table that the values predicted are under fit and the model is not efficient.</a:t>
            </a:r>
          </a:p>
          <a:p>
            <a:pPr marL="201168" lvl="1" indent="0">
              <a:buNone/>
            </a:pPr>
            <a:endParaRPr lang="en-US" sz="1400" dirty="0"/>
          </a:p>
        </p:txBody>
      </p:sp>
    </p:spTree>
    <p:extLst>
      <p:ext uri="{BB962C8B-B14F-4D97-AF65-F5344CB8AC3E}">
        <p14:creationId xmlns:p14="http://schemas.microsoft.com/office/powerpoint/2010/main" val="79369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C576-891E-C14B-AEFD-0B8CA4725144}"/>
              </a:ext>
            </a:extLst>
          </p:cNvPr>
          <p:cNvSpPr>
            <a:spLocks noGrp="1"/>
          </p:cNvSpPr>
          <p:nvPr>
            <p:ph type="title"/>
          </p:nvPr>
        </p:nvSpPr>
        <p:spPr/>
        <p:txBody>
          <a:bodyPr>
            <a:normAutofit/>
          </a:bodyPr>
          <a:lstStyle/>
          <a:p>
            <a:r>
              <a:rPr lang="en-US" dirty="0">
                <a:solidFill>
                  <a:srgbClr val="FF9900"/>
                </a:solidFill>
              </a:rPr>
              <a:t>Linear SGD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49" y="2201434"/>
            <a:ext cx="11358685" cy="2455131"/>
          </a:xfrm>
          <a:prstGeom prst="rect">
            <a:avLst/>
          </a:prstGeom>
        </p:spPr>
      </p:pic>
      <p:sp>
        <p:nvSpPr>
          <p:cNvPr id="3" name="TextBox 2">
            <a:extLst>
              <a:ext uri="{FF2B5EF4-FFF2-40B4-BE49-F238E27FC236}">
                <a16:creationId xmlns:a16="http://schemas.microsoft.com/office/drawing/2014/main" id="{D6E30969-4D80-462A-BD14-CEB31A3F814F}"/>
              </a:ext>
            </a:extLst>
          </p:cNvPr>
          <p:cNvSpPr txBox="1"/>
          <p:nvPr/>
        </p:nvSpPr>
        <p:spPr>
          <a:xfrm>
            <a:off x="1097280" y="5125916"/>
            <a:ext cx="10058400" cy="369332"/>
          </a:xfrm>
          <a:prstGeom prst="rect">
            <a:avLst/>
          </a:prstGeom>
          <a:noFill/>
        </p:spPr>
        <p:txBody>
          <a:bodyPr wrap="square" rtlCol="0">
            <a:spAutoFit/>
          </a:bodyPr>
          <a:lstStyle/>
          <a:p>
            <a:r>
              <a:rPr lang="en-US" dirty="0"/>
              <a:t>Note: Before running the LinearSGD.scala file, make sure the dataset file is in Hive “/user/username/”</a:t>
            </a:r>
          </a:p>
        </p:txBody>
      </p:sp>
    </p:spTree>
    <p:extLst>
      <p:ext uri="{BB962C8B-B14F-4D97-AF65-F5344CB8AC3E}">
        <p14:creationId xmlns:p14="http://schemas.microsoft.com/office/powerpoint/2010/main" val="46676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6C561-F26A-4F6E-BBD0-40738854459D}"/>
              </a:ext>
            </a:extLst>
          </p:cNvPr>
          <p:cNvSpPr>
            <a:spLocks noGrp="1"/>
          </p:cNvSpPr>
          <p:nvPr>
            <p:ph type="title"/>
          </p:nvPr>
        </p:nvSpPr>
        <p:spPr/>
        <p:txBody>
          <a:bodyPr/>
          <a:lstStyle/>
          <a:p>
            <a:r>
              <a:rPr lang="en-US" dirty="0">
                <a:solidFill>
                  <a:srgbClr val="FF9900"/>
                </a:solidFill>
              </a:rPr>
              <a:t>Details of Model </a:t>
            </a:r>
            <a:endParaRPr lang="en-US" dirty="0"/>
          </a:p>
        </p:txBody>
      </p:sp>
      <p:sp>
        <p:nvSpPr>
          <p:cNvPr id="3" name="Content Placeholder 2">
            <a:extLst>
              <a:ext uri="{FF2B5EF4-FFF2-40B4-BE49-F238E27FC236}">
                <a16:creationId xmlns:a16="http://schemas.microsoft.com/office/drawing/2014/main" id="{C1EA0215-A5E8-4018-9062-DD97E24C3992}"/>
              </a:ext>
            </a:extLst>
          </p:cNvPr>
          <p:cNvSpPr>
            <a:spLocks noGrp="1"/>
          </p:cNvSpPr>
          <p:nvPr>
            <p:ph idx="1"/>
          </p:nvPr>
        </p:nvSpPr>
        <p:spPr/>
        <p:txBody>
          <a:bodyPr>
            <a:noAutofit/>
          </a:bodyPr>
          <a:lstStyle/>
          <a:p>
            <a:pPr marL="201168" lvl="1" indent="0">
              <a:buNone/>
            </a:pPr>
            <a:r>
              <a:rPr lang="en-US" sz="1400" dirty="0">
                <a:solidFill>
                  <a:srgbClr val="002060"/>
                </a:solidFill>
              </a:rPr>
              <a:t>Linear Stochastic Gradient Descent </a:t>
            </a:r>
          </a:p>
          <a:p>
            <a:pPr marL="201168" lvl="1" indent="0">
              <a:buNone/>
            </a:pPr>
            <a:r>
              <a:rPr lang="en-US" sz="1400" dirty="0"/>
              <a:t>We are considering the following variable:</a:t>
            </a:r>
          </a:p>
          <a:p>
            <a:pPr marL="201168" lvl="1" indent="0">
              <a:buNone/>
            </a:pPr>
            <a:r>
              <a:rPr lang="en-US" sz="1400" dirty="0">
                <a:solidFill>
                  <a:srgbClr val="FF0000"/>
                </a:solidFill>
              </a:rPr>
              <a:t>Target variable: </a:t>
            </a:r>
            <a:r>
              <a:rPr lang="en-US" sz="1400" dirty="0"/>
              <a:t>POVALL_2016 as Label</a:t>
            </a:r>
          </a:p>
          <a:p>
            <a:pPr marL="201168" lvl="1" indent="0">
              <a:buNone/>
            </a:pPr>
            <a:r>
              <a:rPr lang="en-US" sz="1400" dirty="0">
                <a:solidFill>
                  <a:srgbClr val="00B050"/>
                </a:solidFill>
              </a:rPr>
              <a:t>Dependent Variable: </a:t>
            </a:r>
            <a:r>
              <a:rPr lang="en-US" sz="1400" dirty="0"/>
              <a:t>Employed_2016,Unemployed_2016,Median_Household_Income_2016 as features </a:t>
            </a:r>
          </a:p>
          <a:p>
            <a:pPr marL="201168" lvl="1" indent="0">
              <a:buNone/>
            </a:pPr>
            <a:r>
              <a:rPr lang="en-US" sz="1400" dirty="0"/>
              <a:t>which we extracted and stored as parsedData from the dataset file ”wihtoutheader.csv”  stored in hive in location “/user/username/” and converting in to LabeledPoint (label , features) </a:t>
            </a:r>
          </a:p>
          <a:p>
            <a:pPr marL="201168" lvl="1" indent="0">
              <a:buNone/>
            </a:pPr>
            <a:r>
              <a:rPr lang="en-US" sz="1400" dirty="0"/>
              <a:t>Defined Parameter for the LinearRegressionWithSGD</a:t>
            </a:r>
          </a:p>
          <a:p>
            <a:pPr marL="201168" lvl="1" indent="0">
              <a:buNone/>
            </a:pPr>
            <a:r>
              <a:rPr lang="en-US" sz="1400" dirty="0"/>
              <a:t>Number of iteration as : “numIterations” = 20</a:t>
            </a:r>
          </a:p>
          <a:p>
            <a:pPr marL="201168" lvl="1" indent="0">
              <a:buNone/>
            </a:pPr>
            <a:r>
              <a:rPr lang="en-US" sz="1400" dirty="0"/>
              <a:t>Learning Rate as “Stepsize” = 0.001</a:t>
            </a:r>
          </a:p>
          <a:p>
            <a:pPr marL="201168" lvl="1" indent="0">
              <a:buNone/>
            </a:pPr>
            <a:r>
              <a:rPr lang="en-US" sz="1400" dirty="0">
                <a:solidFill>
                  <a:srgbClr val="00B0F0"/>
                </a:solidFill>
              </a:rPr>
              <a:t>Output:</a:t>
            </a:r>
          </a:p>
          <a:p>
            <a:pPr marL="201168" lvl="1" indent="0">
              <a:buNone/>
            </a:pPr>
            <a:r>
              <a:rPr lang="en-US" sz="1400" dirty="0"/>
              <a:t>MSE value</a:t>
            </a:r>
          </a:p>
          <a:p>
            <a:pPr marL="201168" lvl="1" indent="0">
              <a:buNone/>
            </a:pPr>
            <a:r>
              <a:rPr lang="en-US" sz="1400" dirty="0"/>
              <a:t>MSE: 3.5192912055219906E28</a:t>
            </a:r>
          </a:p>
          <a:p>
            <a:pPr marL="201168" lvl="1" indent="0">
              <a:buNone/>
            </a:pPr>
            <a:r>
              <a:rPr lang="en-US" sz="1400" dirty="0">
                <a:solidFill>
                  <a:srgbClr val="7030A0"/>
                </a:solidFill>
              </a:rPr>
              <a:t>Conclusion :</a:t>
            </a:r>
            <a:r>
              <a:rPr lang="en-US" sz="1400" dirty="0"/>
              <a:t> We can infer from the Mean squared error obtained after Applying the LinearSGD regressor that</a:t>
            </a:r>
          </a:p>
          <a:p>
            <a:pPr marL="201168" lvl="1" indent="0">
              <a:buNone/>
            </a:pPr>
            <a:r>
              <a:rPr lang="en-US" sz="1400" dirty="0"/>
              <a:t>The MSE is close to Zero, which means the  models predict the value with less magnitude of residual errors ,which can be considered as better model over other models used to predict the labels </a:t>
            </a:r>
          </a:p>
        </p:txBody>
      </p:sp>
    </p:spTree>
    <p:extLst>
      <p:ext uri="{BB962C8B-B14F-4D97-AF65-F5344CB8AC3E}">
        <p14:creationId xmlns:p14="http://schemas.microsoft.com/office/powerpoint/2010/main" val="68186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C576-891E-C14B-AEFD-0B8CA4725144}"/>
              </a:ext>
            </a:extLst>
          </p:cNvPr>
          <p:cNvSpPr>
            <a:spLocks noGrp="1"/>
          </p:cNvSpPr>
          <p:nvPr>
            <p:ph type="title"/>
          </p:nvPr>
        </p:nvSpPr>
        <p:spPr/>
        <p:txBody>
          <a:bodyPr>
            <a:normAutofit/>
          </a:bodyPr>
          <a:lstStyle/>
          <a:p>
            <a:r>
              <a:rPr lang="en-US" dirty="0">
                <a:solidFill>
                  <a:srgbClr val="FF9900"/>
                </a:solidFill>
              </a:rPr>
              <a:t>Principal Component Analysis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32652"/>
          <a:stretch/>
        </p:blipFill>
        <p:spPr>
          <a:xfrm>
            <a:off x="66365" y="2123122"/>
            <a:ext cx="6322924" cy="371497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6165"/>
          <a:stretch/>
        </p:blipFill>
        <p:spPr>
          <a:xfrm>
            <a:off x="6478329" y="2123122"/>
            <a:ext cx="5585760" cy="3714970"/>
          </a:xfrm>
          <a:prstGeom prst="rect">
            <a:avLst/>
          </a:prstGeom>
        </p:spPr>
      </p:pic>
    </p:spTree>
    <p:extLst>
      <p:ext uri="{BB962C8B-B14F-4D97-AF65-F5344CB8AC3E}">
        <p14:creationId xmlns:p14="http://schemas.microsoft.com/office/powerpoint/2010/main" val="156238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738CB-0F91-4174-9E99-A50523664388}"/>
              </a:ext>
            </a:extLst>
          </p:cNvPr>
          <p:cNvSpPr>
            <a:spLocks noGrp="1"/>
          </p:cNvSpPr>
          <p:nvPr>
            <p:ph type="title"/>
          </p:nvPr>
        </p:nvSpPr>
        <p:spPr/>
        <p:txBody>
          <a:bodyPr/>
          <a:lstStyle/>
          <a:p>
            <a:r>
              <a:rPr lang="en-US" dirty="0">
                <a:solidFill>
                  <a:srgbClr val="FF9900"/>
                </a:solidFill>
              </a:rPr>
              <a:t>Details of Model </a:t>
            </a:r>
            <a:endParaRPr lang="en-US" dirty="0"/>
          </a:p>
        </p:txBody>
      </p:sp>
      <p:sp>
        <p:nvSpPr>
          <p:cNvPr id="3" name="Content Placeholder 2">
            <a:extLst>
              <a:ext uri="{FF2B5EF4-FFF2-40B4-BE49-F238E27FC236}">
                <a16:creationId xmlns:a16="http://schemas.microsoft.com/office/drawing/2014/main" id="{E3FF8B27-6709-40BB-BC08-D55BA25C6168}"/>
              </a:ext>
            </a:extLst>
          </p:cNvPr>
          <p:cNvSpPr>
            <a:spLocks noGrp="1"/>
          </p:cNvSpPr>
          <p:nvPr>
            <p:ph idx="1"/>
          </p:nvPr>
        </p:nvSpPr>
        <p:spPr/>
        <p:txBody>
          <a:bodyPr>
            <a:normAutofit/>
          </a:bodyPr>
          <a:lstStyle/>
          <a:p>
            <a:r>
              <a:rPr lang="en-US" sz="1400" dirty="0">
                <a:solidFill>
                  <a:srgbClr val="7030A0"/>
                </a:solidFill>
              </a:rPr>
              <a:t>Principal Component analysis </a:t>
            </a:r>
          </a:p>
          <a:p>
            <a:r>
              <a:rPr lang="en-US" sz="1400" dirty="0"/>
              <a:t>Implementing PCA which is a dimensionality reduction method which can help in getting the features which captures maximum variance in the dataset with minimum features.</a:t>
            </a:r>
          </a:p>
          <a:p>
            <a:r>
              <a:rPr lang="en-US" sz="1400" dirty="0">
                <a:solidFill>
                  <a:srgbClr val="00B050"/>
                </a:solidFill>
              </a:rPr>
              <a:t>Dependent Variable: </a:t>
            </a:r>
            <a:r>
              <a:rPr lang="en-US" sz="1400" dirty="0"/>
              <a:t>Civilian_labor_force_2016, Employed_2016, Unemployed_2016, Unemployment_rate_2016, Median_Household_Income_2016 as features </a:t>
            </a:r>
          </a:p>
          <a:p>
            <a:r>
              <a:rPr lang="en-US" sz="1400" dirty="0">
                <a:solidFill>
                  <a:schemeClr val="accent3">
                    <a:lumMod val="60000"/>
                    <a:lumOff val="40000"/>
                  </a:schemeClr>
                </a:solidFill>
              </a:rPr>
              <a:t>Principal Component </a:t>
            </a:r>
            <a:r>
              <a:rPr lang="en-US" sz="1400" dirty="0"/>
              <a:t>to be considered is 3</a:t>
            </a:r>
          </a:p>
          <a:p>
            <a:r>
              <a:rPr lang="en-US" sz="1400" dirty="0">
                <a:solidFill>
                  <a:srgbClr val="00B0F0"/>
                </a:solidFill>
              </a:rPr>
              <a:t>Output:</a:t>
            </a:r>
          </a:p>
          <a:p>
            <a:r>
              <a:rPr lang="en-US" sz="1400" dirty="0"/>
              <a:t>PCA Features transformed after considering Principal Component as 3 </a:t>
            </a:r>
          </a:p>
          <a:p>
            <a:endParaRPr lang="en-US" sz="1400" dirty="0"/>
          </a:p>
        </p:txBody>
      </p:sp>
    </p:spTree>
    <p:extLst>
      <p:ext uri="{BB962C8B-B14F-4D97-AF65-F5344CB8AC3E}">
        <p14:creationId xmlns:p14="http://schemas.microsoft.com/office/powerpoint/2010/main" val="374986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C576-891E-C14B-AEFD-0B8CA4725144}"/>
              </a:ext>
            </a:extLst>
          </p:cNvPr>
          <p:cNvSpPr>
            <a:spLocks noGrp="1"/>
          </p:cNvSpPr>
          <p:nvPr>
            <p:ph type="title"/>
          </p:nvPr>
        </p:nvSpPr>
        <p:spPr/>
        <p:txBody>
          <a:bodyPr>
            <a:normAutofit/>
          </a:bodyPr>
          <a:lstStyle/>
          <a:p>
            <a:r>
              <a:rPr lang="en-US" dirty="0">
                <a:solidFill>
                  <a:srgbClr val="FF9900"/>
                </a:solidFill>
              </a:rPr>
              <a:t>Logistic Regression</a:t>
            </a:r>
          </a:p>
        </p:txBody>
      </p:sp>
      <p:sp>
        <p:nvSpPr>
          <p:cNvPr id="3" name="AutoShape 2" descr="blob:file:///f5e48042-4078-401f-9fab-77944cd28c64">
            <a:extLst>
              <a:ext uri="{FF2B5EF4-FFF2-40B4-BE49-F238E27FC236}">
                <a16:creationId xmlns:a16="http://schemas.microsoft.com/office/drawing/2014/main" id="{139BDDC4-643C-4ACA-B930-20BB05F59758}"/>
              </a:ext>
            </a:extLst>
          </p:cNvPr>
          <p:cNvSpPr>
            <a:spLocks noChangeAspect="1" noChangeArrowheads="1"/>
          </p:cNvSpPr>
          <p:nvPr/>
        </p:nvSpPr>
        <p:spPr bwMode="auto">
          <a:xfrm>
            <a:off x="5601550" y="303529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1FC22C3F-BCD8-4A79-A106-B0A2A00E0BE2}"/>
              </a:ext>
            </a:extLst>
          </p:cNvPr>
          <p:cNvPicPr>
            <a:picLocks noChangeAspect="1"/>
          </p:cNvPicPr>
          <p:nvPr/>
        </p:nvPicPr>
        <p:blipFill>
          <a:blip r:embed="rId2"/>
          <a:stretch>
            <a:fillRect/>
          </a:stretch>
        </p:blipFill>
        <p:spPr>
          <a:xfrm>
            <a:off x="1763286" y="1866038"/>
            <a:ext cx="3342114" cy="4268373"/>
          </a:xfrm>
          <a:prstGeom prst="rect">
            <a:avLst/>
          </a:prstGeom>
        </p:spPr>
      </p:pic>
      <p:pic>
        <p:nvPicPr>
          <p:cNvPr id="7" name="Picture 6">
            <a:extLst>
              <a:ext uri="{FF2B5EF4-FFF2-40B4-BE49-F238E27FC236}">
                <a16:creationId xmlns:a16="http://schemas.microsoft.com/office/drawing/2014/main" id="{1F630673-22F2-4FB9-B8FB-61BBE6ED366A}"/>
              </a:ext>
            </a:extLst>
          </p:cNvPr>
          <p:cNvPicPr>
            <a:picLocks noChangeAspect="1"/>
          </p:cNvPicPr>
          <p:nvPr/>
        </p:nvPicPr>
        <p:blipFill>
          <a:blip r:embed="rId3"/>
          <a:stretch>
            <a:fillRect/>
          </a:stretch>
        </p:blipFill>
        <p:spPr>
          <a:xfrm>
            <a:off x="5821867" y="1866038"/>
            <a:ext cx="5116867" cy="4268373"/>
          </a:xfrm>
          <a:prstGeom prst="rect">
            <a:avLst/>
          </a:prstGeom>
        </p:spPr>
      </p:pic>
    </p:spTree>
    <p:extLst>
      <p:ext uri="{BB962C8B-B14F-4D97-AF65-F5344CB8AC3E}">
        <p14:creationId xmlns:p14="http://schemas.microsoft.com/office/powerpoint/2010/main" val="54766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C32A2-D3E5-455B-A4D7-8316538C04B2}"/>
              </a:ext>
            </a:extLst>
          </p:cNvPr>
          <p:cNvSpPr>
            <a:spLocks noGrp="1"/>
          </p:cNvSpPr>
          <p:nvPr>
            <p:ph type="title"/>
          </p:nvPr>
        </p:nvSpPr>
        <p:spPr/>
        <p:txBody>
          <a:bodyPr/>
          <a:lstStyle/>
          <a:p>
            <a:r>
              <a:rPr lang="en-US" dirty="0">
                <a:solidFill>
                  <a:srgbClr val="FF9900"/>
                </a:solidFill>
              </a:rPr>
              <a:t>Details of Model </a:t>
            </a:r>
            <a:endParaRPr lang="en-US" dirty="0"/>
          </a:p>
        </p:txBody>
      </p:sp>
      <p:sp>
        <p:nvSpPr>
          <p:cNvPr id="3" name="Content Placeholder 2">
            <a:extLst>
              <a:ext uri="{FF2B5EF4-FFF2-40B4-BE49-F238E27FC236}">
                <a16:creationId xmlns:a16="http://schemas.microsoft.com/office/drawing/2014/main" id="{BA4CCDE4-49D9-404B-917D-53F9B38A6D40}"/>
              </a:ext>
            </a:extLst>
          </p:cNvPr>
          <p:cNvSpPr>
            <a:spLocks noGrp="1"/>
          </p:cNvSpPr>
          <p:nvPr>
            <p:ph idx="1"/>
          </p:nvPr>
        </p:nvSpPr>
        <p:spPr/>
        <p:txBody>
          <a:bodyPr>
            <a:normAutofit/>
          </a:bodyPr>
          <a:lstStyle/>
          <a:p>
            <a:pPr marL="201168" lvl="1" indent="0">
              <a:buNone/>
            </a:pPr>
            <a:r>
              <a:rPr lang="en-US" sz="1400" dirty="0">
                <a:solidFill>
                  <a:srgbClr val="7030A0"/>
                </a:solidFill>
              </a:rPr>
              <a:t>Logistic Regression</a:t>
            </a:r>
          </a:p>
          <a:p>
            <a:pPr marL="201168" lvl="1" indent="0">
              <a:buNone/>
            </a:pPr>
            <a:r>
              <a:rPr lang="en-US" sz="1400" dirty="0"/>
              <a:t>We are considering following variables:</a:t>
            </a:r>
          </a:p>
          <a:p>
            <a:pPr marL="201168" lvl="1" indent="0">
              <a:buNone/>
            </a:pPr>
            <a:r>
              <a:rPr lang="en-US" sz="1400" dirty="0">
                <a:solidFill>
                  <a:srgbClr val="FF0000"/>
                </a:solidFill>
              </a:rPr>
              <a:t>Target variable: </a:t>
            </a:r>
            <a:r>
              <a:rPr lang="en-US" sz="1400" dirty="0"/>
              <a:t>Metro_2013 as Label ( value 0 or 1)</a:t>
            </a:r>
          </a:p>
          <a:p>
            <a:pPr marL="201168" lvl="1" indent="0">
              <a:buNone/>
            </a:pPr>
            <a:r>
              <a:rPr lang="en-US" sz="1400" dirty="0">
                <a:solidFill>
                  <a:srgbClr val="00B050"/>
                </a:solidFill>
              </a:rPr>
              <a:t>Dependent Variable: </a:t>
            </a:r>
            <a:r>
              <a:rPr lang="en-US" sz="1400" dirty="0"/>
              <a:t>Employed_2016,Unemployed_2016,Median_Household_Income_2016 as features</a:t>
            </a:r>
          </a:p>
          <a:p>
            <a:pPr marL="201168" lvl="1" indent="0">
              <a:buNone/>
            </a:pPr>
            <a:r>
              <a:rPr lang="en-US" sz="1400" dirty="0"/>
              <a:t>which we extracted and stored as data frame: "" dataLogR" from table unemp_pov using command</a:t>
            </a:r>
          </a:p>
          <a:p>
            <a:pPr marL="201168" lvl="1" indent="0">
              <a:buNone/>
            </a:pPr>
            <a:r>
              <a:rPr lang="en-US" sz="1400" dirty="0">
                <a:solidFill>
                  <a:srgbClr val="C00000"/>
                </a:solidFill>
              </a:rPr>
              <a:t>spark.sql("select Metro_2013 as label,Employed_2016,Unemployed_2016,Median_Household_Income_2016 from unemp_pov ")</a:t>
            </a:r>
          </a:p>
          <a:p>
            <a:pPr marL="201168" lvl="1" indent="0">
              <a:buNone/>
            </a:pPr>
            <a:r>
              <a:rPr lang="en-US" sz="1400" dirty="0">
                <a:solidFill>
                  <a:srgbClr val="00B0F0"/>
                </a:solidFill>
              </a:rPr>
              <a:t>Output: </a:t>
            </a:r>
          </a:p>
          <a:p>
            <a:pPr marL="201168" lvl="1" indent="0">
              <a:buNone/>
            </a:pPr>
            <a:r>
              <a:rPr lang="en-US" sz="1400" dirty="0"/>
              <a:t>FPR and TPR table </a:t>
            </a:r>
          </a:p>
          <a:p>
            <a:pPr marL="201168" lvl="1" indent="0">
              <a:buNone/>
            </a:pPr>
            <a:r>
              <a:rPr lang="en-US" sz="1400" dirty="0"/>
              <a:t>Area under Curve_ROC</a:t>
            </a:r>
          </a:p>
          <a:p>
            <a:pPr marL="201168" lvl="1" indent="0">
              <a:buNone/>
            </a:pPr>
            <a:r>
              <a:rPr lang="en-US" sz="1400" dirty="0"/>
              <a:t> </a:t>
            </a:r>
            <a:endParaRPr lang="en-US" sz="1400" dirty="0">
              <a:solidFill>
                <a:srgbClr val="7030A0"/>
              </a:solidFill>
            </a:endParaRPr>
          </a:p>
          <a:p>
            <a:pPr marL="201168" lvl="1" indent="0">
              <a:buNone/>
            </a:pPr>
            <a:r>
              <a:rPr lang="en-US" sz="1400" dirty="0">
                <a:solidFill>
                  <a:srgbClr val="7030A0"/>
                </a:solidFill>
              </a:rPr>
              <a:t>Conclusion: </a:t>
            </a:r>
            <a:r>
              <a:rPr lang="en-US" sz="1400" dirty="0"/>
              <a:t>We can infer from the obtained table FPR TPR and area under curve_roc</a:t>
            </a:r>
          </a:p>
          <a:p>
            <a:pPr marL="201168" lvl="1" indent="0">
              <a:buNone/>
            </a:pPr>
            <a:r>
              <a:rPr lang="en-US" sz="1400" dirty="0"/>
              <a:t>Value  area under Curve: 0.8652768848499592</a:t>
            </a:r>
          </a:p>
          <a:p>
            <a:pPr marL="201168" lvl="1" indent="0">
              <a:buNone/>
            </a:pPr>
            <a:r>
              <a:rPr lang="en-US" sz="1400" dirty="0"/>
              <a:t>That the model predicts the Labels with efficiency but is not accurate </a:t>
            </a:r>
          </a:p>
          <a:p>
            <a:pPr marL="201168" lvl="1" indent="0">
              <a:buNone/>
            </a:pPr>
            <a:r>
              <a:rPr lang="en-US" sz="1400" dirty="0"/>
              <a:t> </a:t>
            </a:r>
          </a:p>
          <a:p>
            <a:pPr marL="201168" lvl="1" indent="0">
              <a:buNone/>
            </a:pPr>
            <a:endParaRPr lang="en-US" sz="1400" dirty="0"/>
          </a:p>
        </p:txBody>
      </p:sp>
    </p:spTree>
    <p:extLst>
      <p:ext uri="{BB962C8B-B14F-4D97-AF65-F5344CB8AC3E}">
        <p14:creationId xmlns:p14="http://schemas.microsoft.com/office/powerpoint/2010/main" val="288788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6C576-891E-C14B-AEFD-0B8CA4725144}"/>
              </a:ext>
            </a:extLst>
          </p:cNvPr>
          <p:cNvSpPr>
            <a:spLocks noGrp="1"/>
          </p:cNvSpPr>
          <p:nvPr>
            <p:ph type="title"/>
          </p:nvPr>
        </p:nvSpPr>
        <p:spPr>
          <a:xfrm>
            <a:off x="1097280" y="286603"/>
            <a:ext cx="10058400" cy="1450757"/>
          </a:xfrm>
        </p:spPr>
        <p:txBody>
          <a:bodyPr>
            <a:normAutofit/>
          </a:bodyPr>
          <a:lstStyle/>
          <a:p>
            <a:r>
              <a:rPr lang="en-US">
                <a:solidFill>
                  <a:srgbClr val="FF9900"/>
                </a:solidFill>
              </a:rPr>
              <a:t>Kmeans Clustering</a:t>
            </a:r>
            <a:endParaRPr lang="en-US" dirty="0">
              <a:solidFill>
                <a:srgbClr val="FF9900"/>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37784"/>
          <a:stretch/>
        </p:blipFill>
        <p:spPr>
          <a:xfrm>
            <a:off x="174087" y="1939045"/>
            <a:ext cx="3949770" cy="297585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36648"/>
          <a:stretch/>
        </p:blipFill>
        <p:spPr>
          <a:xfrm>
            <a:off x="4222860" y="1939045"/>
            <a:ext cx="3777716" cy="2975855"/>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35256"/>
          <a:stretch/>
        </p:blipFill>
        <p:spPr>
          <a:xfrm>
            <a:off x="8099578" y="1939045"/>
            <a:ext cx="3859425" cy="2975855"/>
          </a:xfrm>
          <a:prstGeom prst="rect">
            <a:avLst/>
          </a:prstGeom>
        </p:spPr>
      </p:pic>
    </p:spTree>
    <p:extLst>
      <p:ext uri="{BB962C8B-B14F-4D97-AF65-F5344CB8AC3E}">
        <p14:creationId xmlns:p14="http://schemas.microsoft.com/office/powerpoint/2010/main" val="22910426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A34DA-01AA-4526-AE29-00B369DBEC11}"/>
              </a:ext>
            </a:extLst>
          </p:cNvPr>
          <p:cNvSpPr>
            <a:spLocks noGrp="1"/>
          </p:cNvSpPr>
          <p:nvPr>
            <p:ph type="title"/>
          </p:nvPr>
        </p:nvSpPr>
        <p:spPr>
          <a:xfrm>
            <a:off x="1097280" y="286603"/>
            <a:ext cx="10058400" cy="1450757"/>
          </a:xfrm>
        </p:spPr>
        <p:txBody>
          <a:bodyPr/>
          <a:lstStyle/>
          <a:p>
            <a:r>
              <a:rPr lang="en-US">
                <a:solidFill>
                  <a:srgbClr val="FF9900"/>
                </a:solidFill>
              </a:rPr>
              <a:t>Details of Model </a:t>
            </a:r>
            <a:endParaRPr lang="en-US" dirty="0"/>
          </a:p>
        </p:txBody>
      </p:sp>
      <p:sp>
        <p:nvSpPr>
          <p:cNvPr id="3" name="Content Placeholder 2">
            <a:extLst>
              <a:ext uri="{FF2B5EF4-FFF2-40B4-BE49-F238E27FC236}">
                <a16:creationId xmlns:a16="http://schemas.microsoft.com/office/drawing/2014/main" id="{E8EA20A2-8DB1-44AA-BFE0-5E3960DC7E6B}"/>
              </a:ext>
            </a:extLst>
          </p:cNvPr>
          <p:cNvSpPr>
            <a:spLocks noGrp="1"/>
          </p:cNvSpPr>
          <p:nvPr>
            <p:ph idx="1"/>
          </p:nvPr>
        </p:nvSpPr>
        <p:spPr>
          <a:xfrm>
            <a:off x="1097280" y="1845734"/>
            <a:ext cx="10058400" cy="4023360"/>
          </a:xfrm>
        </p:spPr>
        <p:txBody>
          <a:bodyPr>
            <a:normAutofit fontScale="85000" lnSpcReduction="10000"/>
          </a:bodyPr>
          <a:lstStyle/>
          <a:p>
            <a:pPr marL="201168" lvl="1" indent="0">
              <a:buNone/>
            </a:pPr>
            <a:r>
              <a:rPr lang="en-US">
                <a:solidFill>
                  <a:srgbClr val="7030A0"/>
                </a:solidFill>
              </a:rPr>
              <a:t>Kmeans Clustering</a:t>
            </a:r>
          </a:p>
          <a:p>
            <a:pPr marL="201168" lvl="1" indent="0">
              <a:buNone/>
            </a:pPr>
            <a:r>
              <a:rPr lang="en-US"/>
              <a:t>We are considering Unsupervised learning method to cluster the instances in our dataset on the basis of the similarity among them.  </a:t>
            </a:r>
          </a:p>
          <a:p>
            <a:pPr marL="201168" lvl="1" indent="0">
              <a:buNone/>
            </a:pPr>
            <a:r>
              <a:rPr lang="en-US">
                <a:solidFill>
                  <a:srgbClr val="00B050"/>
                </a:solidFill>
              </a:rPr>
              <a:t>Feature Vector or Variables considered </a:t>
            </a:r>
            <a:r>
              <a:rPr lang="en-US"/>
              <a:t>: POVALL_2016,Employed_2016,Unemployed_2016,Median_Household_Income_2016</a:t>
            </a:r>
          </a:p>
          <a:p>
            <a:pPr marL="201168" lvl="1" indent="0">
              <a:buNone/>
            </a:pPr>
            <a:r>
              <a:rPr lang="en-US">
                <a:solidFill>
                  <a:srgbClr val="7030A0"/>
                </a:solidFill>
              </a:rPr>
              <a:t>Value of K </a:t>
            </a:r>
            <a:r>
              <a:rPr lang="en-US"/>
              <a:t>= In range 2 to 15</a:t>
            </a:r>
          </a:p>
          <a:p>
            <a:pPr marL="201168" lvl="1" indent="0">
              <a:buNone/>
            </a:pPr>
            <a:r>
              <a:rPr lang="en-US"/>
              <a:t> </a:t>
            </a:r>
          </a:p>
          <a:p>
            <a:pPr marL="201168" lvl="1" indent="0">
              <a:buNone/>
            </a:pPr>
            <a:r>
              <a:rPr lang="en-US">
                <a:solidFill>
                  <a:srgbClr val="00B0F0"/>
                </a:solidFill>
              </a:rPr>
              <a:t>Output:</a:t>
            </a:r>
            <a:r>
              <a:rPr lang="en-US"/>
              <a:t> </a:t>
            </a:r>
          </a:p>
          <a:p>
            <a:pPr marL="201168" lvl="1" indent="0">
              <a:buNone/>
            </a:pPr>
            <a:r>
              <a:rPr lang="en-US"/>
              <a:t>Cluster centroids: Centroids considered for every K values from the data set</a:t>
            </a:r>
          </a:p>
          <a:p>
            <a:pPr marL="201168" lvl="1" indent="0">
              <a:buNone/>
            </a:pPr>
            <a:r>
              <a:rPr lang="en-US"/>
              <a:t>Number of Clusters (K) and Compute cost for each value of K</a:t>
            </a:r>
          </a:p>
          <a:p>
            <a:pPr marL="201168" lvl="1" indent="0">
              <a:buNone/>
            </a:pPr>
            <a:r>
              <a:rPr lang="en-US"/>
              <a:t>Kmeans  model prediction summary for each value of K</a:t>
            </a:r>
          </a:p>
          <a:p>
            <a:pPr marL="201168" lvl="1" indent="0">
              <a:buNone/>
            </a:pPr>
            <a:r>
              <a:rPr lang="en-US"/>
              <a:t> </a:t>
            </a:r>
          </a:p>
          <a:p>
            <a:pPr marL="201168" lvl="1" indent="0">
              <a:buNone/>
            </a:pPr>
            <a:r>
              <a:rPr lang="en-US"/>
              <a:t> </a:t>
            </a:r>
          </a:p>
          <a:p>
            <a:pPr marL="201168" lvl="1" indent="0">
              <a:buNone/>
            </a:pPr>
            <a:r>
              <a:rPr lang="en-US">
                <a:solidFill>
                  <a:srgbClr val="7030A0"/>
                </a:solidFill>
              </a:rPr>
              <a:t>Conclusion: </a:t>
            </a:r>
            <a:r>
              <a:rPr lang="en-US"/>
              <a:t>From the obtained outputs and comparing the compute cost for each value of K.</a:t>
            </a:r>
          </a:p>
          <a:p>
            <a:pPr marL="201168" lvl="1" indent="0">
              <a:buNone/>
            </a:pPr>
            <a:r>
              <a:rPr lang="en-US"/>
              <a:t>We can consider that number of cluster (K = 4) can very well cluster instances in our data set.</a:t>
            </a:r>
          </a:p>
          <a:p>
            <a:pPr marL="201168" lvl="1" indent="0">
              <a:buNone/>
            </a:pPr>
            <a:r>
              <a:rPr lang="en-US"/>
              <a:t>With less compute cost and also as the value of K increases there is not much changes in the compute cost value .</a:t>
            </a:r>
            <a:endParaRPr lang="en-US" dirty="0"/>
          </a:p>
        </p:txBody>
      </p:sp>
    </p:spTree>
    <p:extLst>
      <p:ext uri="{BB962C8B-B14F-4D97-AF65-F5344CB8AC3E}">
        <p14:creationId xmlns:p14="http://schemas.microsoft.com/office/powerpoint/2010/main" val="19187626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B17AB0-184C-4E00-967C-45982B805306}"/>
              </a:ext>
            </a:extLst>
          </p:cNvPr>
          <p:cNvPicPr>
            <a:picLocks noChangeAspect="1"/>
          </p:cNvPicPr>
          <p:nvPr/>
        </p:nvPicPr>
        <p:blipFill rotWithShape="1">
          <a:blip r:embed="rId2"/>
          <a:srcRect t="23146" r="2" b="6856"/>
          <a:stretch/>
        </p:blipFill>
        <p:spPr>
          <a:xfrm>
            <a:off x="792480" y="786117"/>
            <a:ext cx="10607040" cy="4956048"/>
          </a:xfrm>
          <a:custGeom>
            <a:avLst/>
            <a:gdLst>
              <a:gd name="connsiteX0" fmla="*/ 497480 w 10607040"/>
              <a:gd name="connsiteY0" fmla="*/ 0 h 4956048"/>
              <a:gd name="connsiteX1" fmla="*/ 10607040 w 10607040"/>
              <a:gd name="connsiteY1" fmla="*/ 0 h 4956048"/>
              <a:gd name="connsiteX2" fmla="*/ 10607040 w 10607040"/>
              <a:gd name="connsiteY2" fmla="*/ 4485407 h 4956048"/>
              <a:gd name="connsiteX3" fmla="*/ 10131692 w 10607040"/>
              <a:gd name="connsiteY3" fmla="*/ 4956048 h 4956048"/>
              <a:gd name="connsiteX4" fmla="*/ 0 w 10607040"/>
              <a:gd name="connsiteY4" fmla="*/ 4956048 h 4956048"/>
              <a:gd name="connsiteX5" fmla="*/ 0 w 10607040"/>
              <a:gd name="connsiteY5" fmla="*/ 492554 h 4956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2535609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58EC98-9CF2-44FC-B21C-8E9CB5F32F0B}"/>
              </a:ext>
            </a:extLst>
          </p:cNvPr>
          <p:cNvSpPr/>
          <p:nvPr/>
        </p:nvSpPr>
        <p:spPr>
          <a:xfrm>
            <a:off x="1298330" y="823878"/>
            <a:ext cx="10465777" cy="4708981"/>
          </a:xfrm>
          <a:prstGeom prst="rect">
            <a:avLst/>
          </a:prstGeom>
        </p:spPr>
        <p:txBody>
          <a:bodyPr wrap="square">
            <a:spAutoFit/>
          </a:bodyPr>
          <a:lstStyle/>
          <a:p>
            <a:r>
              <a:rPr lang="en-US" sz="2000" b="1" dirty="0">
                <a:solidFill>
                  <a:srgbClr val="EE7D31"/>
                </a:solidFill>
                <a:latin typeface="+mj-lt"/>
              </a:rPr>
              <a:t>DATA SOURCES</a:t>
            </a:r>
          </a:p>
          <a:p>
            <a:r>
              <a:rPr lang="en-US" sz="2000" dirty="0">
                <a:solidFill>
                  <a:srgbClr val="000000"/>
                </a:solidFill>
                <a:latin typeface="+mj-lt"/>
              </a:rPr>
              <a:t>Listed below are the dataset which comprises of unemployment and poverty rate of all US State and</a:t>
            </a:r>
          </a:p>
          <a:p>
            <a:r>
              <a:rPr lang="en-US" sz="2000" dirty="0">
                <a:solidFill>
                  <a:srgbClr val="000000"/>
                </a:solidFill>
                <a:latin typeface="+mj-lt"/>
              </a:rPr>
              <a:t>County. Dataset is obtained via the following source link</a:t>
            </a:r>
          </a:p>
          <a:p>
            <a:r>
              <a:rPr lang="fr-FR" sz="2000" dirty="0">
                <a:solidFill>
                  <a:srgbClr val="000000"/>
                </a:solidFill>
                <a:latin typeface="+mj-lt"/>
              </a:rPr>
              <a:t>SOURCE </a:t>
            </a:r>
            <a:r>
              <a:rPr lang="fr-FR" sz="2000" dirty="0">
                <a:solidFill>
                  <a:srgbClr val="0563C2"/>
                </a:solidFill>
                <a:latin typeface="+mj-lt"/>
              </a:rPr>
              <a:t>https://www.ers.usda.gov/data-products/county-level-data-sets/download-data/</a:t>
            </a:r>
          </a:p>
          <a:p>
            <a:r>
              <a:rPr lang="en-US" sz="2000" b="1" dirty="0">
                <a:solidFill>
                  <a:srgbClr val="70AE47"/>
                </a:solidFill>
                <a:latin typeface="+mj-lt"/>
              </a:rPr>
              <a:t>PRIMARY DATASET</a:t>
            </a:r>
          </a:p>
          <a:p>
            <a:r>
              <a:rPr lang="en-US" sz="2000" dirty="0">
                <a:solidFill>
                  <a:srgbClr val="000000"/>
                </a:solidFill>
                <a:latin typeface="+mj-lt"/>
              </a:rPr>
              <a:t>Unemployment (Unemployment.xlsx)</a:t>
            </a:r>
          </a:p>
          <a:p>
            <a:r>
              <a:rPr lang="en-US" sz="2000" dirty="0">
                <a:solidFill>
                  <a:srgbClr val="000000"/>
                </a:solidFill>
                <a:latin typeface="+mj-lt"/>
              </a:rPr>
              <a:t>Dataset comprises of county and State unemployment rates obtained via Bureau of Labor Statistics (BLS)</a:t>
            </a:r>
          </a:p>
          <a:p>
            <a:r>
              <a:rPr lang="en-US" sz="2000" dirty="0">
                <a:solidFill>
                  <a:srgbClr val="000000"/>
                </a:solidFill>
                <a:latin typeface="+mj-lt"/>
              </a:rPr>
              <a:t>Local Area Unemployment Statistics (LAUS) program. Median household is from the U.S. Census</a:t>
            </a:r>
          </a:p>
          <a:p>
            <a:r>
              <a:rPr lang="en-US" sz="2000" dirty="0">
                <a:solidFill>
                  <a:srgbClr val="000000"/>
                </a:solidFill>
                <a:latin typeface="+mj-lt"/>
              </a:rPr>
              <a:t>Bureau's. Small Area Income and Poverty Estimate (SAIPE) program.</a:t>
            </a:r>
          </a:p>
          <a:p>
            <a:r>
              <a:rPr lang="pt-BR" sz="2000" dirty="0">
                <a:solidFill>
                  <a:srgbClr val="1F4E79"/>
                </a:solidFill>
                <a:latin typeface="+mj-lt"/>
              </a:rPr>
              <a:t>Metadata – 3275 rows, 52 columns</a:t>
            </a:r>
          </a:p>
          <a:p>
            <a:r>
              <a:rPr lang="en-US" sz="2000" dirty="0">
                <a:solidFill>
                  <a:srgbClr val="000000"/>
                </a:solidFill>
                <a:latin typeface="+mj-lt"/>
              </a:rPr>
              <a:t>Poverty (PovertyEstimates.xlsx)</a:t>
            </a:r>
          </a:p>
          <a:p>
            <a:r>
              <a:rPr lang="en-US" sz="2000" dirty="0">
                <a:solidFill>
                  <a:srgbClr val="000000"/>
                </a:solidFill>
                <a:latin typeface="+mj-lt"/>
              </a:rPr>
              <a:t>Dataset comprises of poverty estimates of US state and county obtained via U.S. central</a:t>
            </a:r>
          </a:p>
          <a:p>
            <a:r>
              <a:rPr lang="en-US" sz="2000" dirty="0">
                <a:solidFill>
                  <a:srgbClr val="000000"/>
                </a:solidFill>
                <a:latin typeface="+mj-lt"/>
              </a:rPr>
              <a:t>bureau and model based. Small area income and poverty estimates (SAIPE).</a:t>
            </a:r>
          </a:p>
          <a:p>
            <a:r>
              <a:rPr lang="pt-BR" sz="2000" dirty="0">
                <a:solidFill>
                  <a:srgbClr val="1F4E79"/>
                </a:solidFill>
                <a:latin typeface="+mj-lt"/>
              </a:rPr>
              <a:t>Metadata – 3194 rows, 34 columns</a:t>
            </a:r>
            <a:endParaRPr lang="hi-IN" sz="2000" dirty="0">
              <a:latin typeface="+mj-lt"/>
            </a:endParaRPr>
          </a:p>
        </p:txBody>
      </p:sp>
    </p:spTree>
    <p:extLst>
      <p:ext uri="{BB962C8B-B14F-4D97-AF65-F5344CB8AC3E}">
        <p14:creationId xmlns:p14="http://schemas.microsoft.com/office/powerpoint/2010/main" val="252997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214ED5-B3D1-4F0C-B48E-AB18AB307EE3}"/>
              </a:ext>
            </a:extLst>
          </p:cNvPr>
          <p:cNvSpPr/>
          <p:nvPr/>
        </p:nvSpPr>
        <p:spPr>
          <a:xfrm>
            <a:off x="1659636" y="382012"/>
            <a:ext cx="10185908" cy="2769989"/>
          </a:xfrm>
          <a:prstGeom prst="rect">
            <a:avLst/>
          </a:prstGeom>
        </p:spPr>
        <p:txBody>
          <a:bodyPr wrap="square">
            <a:spAutoFit/>
          </a:bodyPr>
          <a:lstStyle/>
          <a:p>
            <a:r>
              <a:rPr lang="en-US" sz="3600" dirty="0">
                <a:solidFill>
                  <a:srgbClr val="EE7D31"/>
                </a:solidFill>
                <a:latin typeface="+mj-lt"/>
              </a:rPr>
              <a:t>DATA MODIFICATION</a:t>
            </a:r>
          </a:p>
          <a:p>
            <a:r>
              <a:rPr lang="en-US" sz="2400" dirty="0">
                <a:solidFill>
                  <a:srgbClr val="70AE47"/>
                </a:solidFill>
                <a:latin typeface="+mj-lt"/>
              </a:rPr>
              <a:t>Data Cleansing:</a:t>
            </a:r>
          </a:p>
          <a:p>
            <a:r>
              <a:rPr lang="en-US" dirty="0">
                <a:solidFill>
                  <a:srgbClr val="000000"/>
                </a:solidFill>
                <a:latin typeface="+mj-lt"/>
              </a:rPr>
              <a:t>We omitted blank rows and columns in both the dataset.</a:t>
            </a:r>
          </a:p>
          <a:p>
            <a:r>
              <a:rPr lang="en-US" sz="2400" dirty="0">
                <a:solidFill>
                  <a:srgbClr val="70AE47"/>
                </a:solidFill>
                <a:latin typeface="+mj-lt"/>
              </a:rPr>
              <a:t>Data Manipulation:</a:t>
            </a:r>
          </a:p>
          <a:p>
            <a:r>
              <a:rPr lang="en-US" dirty="0">
                <a:solidFill>
                  <a:srgbClr val="000000"/>
                </a:solidFill>
                <a:latin typeface="+mj-lt"/>
              </a:rPr>
              <a:t>In Unemployment and Poverty dataset, we are taking data provided for the year 2016 and dropping</a:t>
            </a:r>
          </a:p>
          <a:p>
            <a:r>
              <a:rPr lang="en-US" dirty="0">
                <a:solidFill>
                  <a:srgbClr val="000000"/>
                </a:solidFill>
                <a:latin typeface="+mj-lt"/>
              </a:rPr>
              <a:t>other. On defining the range of features to be consider, we merged the dataset naming it as</a:t>
            </a:r>
          </a:p>
          <a:p>
            <a:r>
              <a:rPr lang="en-US" dirty="0">
                <a:solidFill>
                  <a:srgbClr val="000000"/>
                </a:solidFill>
                <a:latin typeface="+mj-lt"/>
              </a:rPr>
              <a:t>“</a:t>
            </a:r>
            <a:r>
              <a:rPr lang="en-US" dirty="0">
                <a:solidFill>
                  <a:srgbClr val="4472C5"/>
                </a:solidFill>
                <a:latin typeface="+mj-lt"/>
              </a:rPr>
              <a:t>Unemployment Povety_2016 “</a:t>
            </a:r>
            <a:r>
              <a:rPr lang="en-US" dirty="0">
                <a:solidFill>
                  <a:srgbClr val="000000"/>
                </a:solidFill>
                <a:latin typeface="+mj-lt"/>
              </a:rPr>
              <a:t>dataset. Metadata – </a:t>
            </a:r>
            <a:r>
              <a:rPr lang="en-US" dirty="0">
                <a:solidFill>
                  <a:srgbClr val="1F4E79"/>
                </a:solidFill>
                <a:latin typeface="+mj-lt"/>
              </a:rPr>
              <a:t>3141 rows, 12 columns</a:t>
            </a:r>
          </a:p>
          <a:p>
            <a:r>
              <a:rPr lang="en-US" dirty="0">
                <a:solidFill>
                  <a:srgbClr val="000000"/>
                </a:solidFill>
                <a:latin typeface="+mj-lt"/>
              </a:rPr>
              <a:t>Below are the important fields in each of our data set and its description</a:t>
            </a:r>
            <a:endParaRPr lang="hi-IN" dirty="0">
              <a:latin typeface="+mj-lt"/>
            </a:endParaRPr>
          </a:p>
        </p:txBody>
      </p:sp>
      <p:graphicFrame>
        <p:nvGraphicFramePr>
          <p:cNvPr id="4" name="Table 3">
            <a:extLst>
              <a:ext uri="{FF2B5EF4-FFF2-40B4-BE49-F238E27FC236}">
                <a16:creationId xmlns:a16="http://schemas.microsoft.com/office/drawing/2014/main" id="{11E798DF-8DBC-491B-B664-E3A3F6F10345}"/>
              </a:ext>
            </a:extLst>
          </p:cNvPr>
          <p:cNvGraphicFramePr>
            <a:graphicFrameLocks noGrp="1"/>
          </p:cNvGraphicFramePr>
          <p:nvPr>
            <p:extLst>
              <p:ext uri="{D42A27DB-BD31-4B8C-83A1-F6EECF244321}">
                <p14:modId xmlns:p14="http://schemas.microsoft.com/office/powerpoint/2010/main" val="2213430881"/>
              </p:ext>
            </p:extLst>
          </p:nvPr>
        </p:nvGraphicFramePr>
        <p:xfrm>
          <a:off x="1769364" y="3158466"/>
          <a:ext cx="8170164" cy="3020197"/>
        </p:xfrm>
        <a:graphic>
          <a:graphicData uri="http://schemas.openxmlformats.org/drawingml/2006/table">
            <a:tbl>
              <a:tblPr firstRow="1" firstCol="1" bandRow="1"/>
              <a:tblGrid>
                <a:gridCol w="2876831">
                  <a:extLst>
                    <a:ext uri="{9D8B030D-6E8A-4147-A177-3AD203B41FA5}">
                      <a16:colId xmlns:a16="http://schemas.microsoft.com/office/drawing/2014/main" val="2910357862"/>
                    </a:ext>
                  </a:extLst>
                </a:gridCol>
                <a:gridCol w="5293333">
                  <a:extLst>
                    <a:ext uri="{9D8B030D-6E8A-4147-A177-3AD203B41FA5}">
                      <a16:colId xmlns:a16="http://schemas.microsoft.com/office/drawing/2014/main" val="2053597584"/>
                    </a:ext>
                  </a:extLst>
                </a:gridCol>
              </a:tblGrid>
              <a:tr h="187138">
                <a:tc>
                  <a:txBody>
                    <a:bodyPr/>
                    <a:lstStyle/>
                    <a:p>
                      <a:pPr>
                        <a:lnSpc>
                          <a:spcPct val="107000"/>
                        </a:lnSpc>
                        <a:spcAft>
                          <a:spcPts val="0"/>
                        </a:spcAft>
                      </a:pPr>
                      <a:r>
                        <a:rPr lang="en-US" sz="1100" b="1" dirty="0">
                          <a:effectLst/>
                          <a:latin typeface="Calibri" panose="020F0502020204030204" pitchFamily="34" charset="0"/>
                          <a:ea typeface="Calibri" panose="020F0502020204030204" pitchFamily="34" charset="0"/>
                          <a:cs typeface="Mangal" panose="02040503050203030202" pitchFamily="18" charset="0"/>
                        </a:rPr>
                        <a:t>Variable</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en-US" sz="1100" b="1" dirty="0">
                          <a:effectLst/>
                          <a:latin typeface="Calibri" panose="020F0502020204030204" pitchFamily="34" charset="0"/>
                          <a:ea typeface="Calibri" panose="020F0502020204030204" pitchFamily="34" charset="0"/>
                          <a:cs typeface="Mangal" panose="02040503050203030202" pitchFamily="18" charset="0"/>
                        </a:rPr>
                        <a:t>Description</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8540234"/>
                  </a:ext>
                </a:extLst>
              </a:tr>
              <a:tr h="187138">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Mangal" panose="02040503050203030202" pitchFamily="18" charset="0"/>
                        </a:rPr>
                        <a:t>FIPStxt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Mangal" panose="02040503050203030202" pitchFamily="18" charset="0"/>
                        </a:rPr>
                        <a:t>State-County FIPS Code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7299496"/>
                  </a:ext>
                </a:extLst>
              </a:tr>
              <a:tr h="187138">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Mangal" panose="02040503050203030202" pitchFamily="18" charset="0"/>
                        </a:rPr>
                        <a:t>State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Mangal" panose="02040503050203030202" pitchFamily="18" charset="0"/>
                        </a:rPr>
                        <a:t>State Abbreviation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9787744"/>
                  </a:ext>
                </a:extLst>
              </a:tr>
              <a:tr h="187138">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Mangal" panose="02040503050203030202" pitchFamily="18" charset="0"/>
                        </a:rPr>
                        <a:t>Area_name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Mangal" panose="02040503050203030202" pitchFamily="18" charset="0"/>
                        </a:rPr>
                        <a:t>State or County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1866109"/>
                  </a:ext>
                </a:extLst>
              </a:tr>
              <a:tr h="382939">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Mangal" panose="02040503050203030202" pitchFamily="18" charset="0"/>
                        </a:rPr>
                        <a:t>Metro_2013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Mangal" panose="02040503050203030202" pitchFamily="18" charset="0"/>
                        </a:rPr>
                        <a:t>Metro nonmetro dummy 0=Nonmetro 1=Metro (Based on 2013 OMB Metropolitan Area delineation)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3553204"/>
                  </a:ext>
                </a:extLst>
              </a:tr>
              <a:tr h="187138">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Mangal" panose="02040503050203030202" pitchFamily="18" charset="0"/>
                        </a:rPr>
                        <a:t>Civilian_labor_force_2016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Mangal" panose="02040503050203030202" pitchFamily="18" charset="0"/>
                        </a:rPr>
                        <a:t>Civilian labor force annual average, 2016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0608424"/>
                  </a:ext>
                </a:extLst>
              </a:tr>
              <a:tr h="187138">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Mangal" panose="02040503050203030202" pitchFamily="18" charset="0"/>
                        </a:rPr>
                        <a:t>Employed_2016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Mangal" panose="02040503050203030202" pitchFamily="18" charset="0"/>
                        </a:rPr>
                        <a:t>Number employed annual average, 2016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4184558"/>
                  </a:ext>
                </a:extLst>
              </a:tr>
              <a:tr h="187138">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Mangal" panose="02040503050203030202" pitchFamily="18" charset="0"/>
                        </a:rPr>
                        <a:t>Unemployed_2016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Mangal" panose="02040503050203030202" pitchFamily="18" charset="0"/>
                        </a:rPr>
                        <a:t>Number unemployed annual average, 2016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7538495"/>
                  </a:ext>
                </a:extLst>
              </a:tr>
              <a:tr h="187138">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Mangal" panose="02040503050203030202" pitchFamily="18" charset="0"/>
                        </a:rPr>
                        <a:t>Unemployment_rate_2016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Mangal" panose="02040503050203030202" pitchFamily="18" charset="0"/>
                        </a:rPr>
                        <a:t>Unemployment rate, 2016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1367959"/>
                  </a:ext>
                </a:extLst>
              </a:tr>
              <a:tr h="187138">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Mangal" panose="02040503050203030202" pitchFamily="18" charset="0"/>
                        </a:rPr>
                        <a:t>Median_Household_Income_2016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Mangal" panose="02040503050203030202" pitchFamily="18" charset="0"/>
                        </a:rPr>
                        <a:t>Estimate of Median Household Income, 2016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6360470"/>
                  </a:ext>
                </a:extLst>
              </a:tr>
              <a:tr h="187138">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Mangal" panose="02040503050203030202" pitchFamily="18" charset="0"/>
                        </a:rPr>
                        <a:t>POVALL_2016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Mangal" panose="02040503050203030202" pitchFamily="18" charset="0"/>
                        </a:rPr>
                        <a:t>Estimate of people of all ages in poverty 2016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131585"/>
                  </a:ext>
                </a:extLst>
              </a:tr>
              <a:tr h="382939">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Mangal" panose="02040503050203030202" pitchFamily="18" charset="0"/>
                        </a:rPr>
                        <a:t>CI90LBAll_2016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Mangal" panose="02040503050203030202" pitchFamily="18" charset="0"/>
                        </a:rPr>
                        <a:t>90% confidence interval lower bound of estimate of people of all ages in poverty 2016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8197998"/>
                  </a:ext>
                </a:extLst>
              </a:tr>
              <a:tr h="382939">
                <a:tc>
                  <a:txBody>
                    <a:bodyPr/>
                    <a:lstStyle/>
                    <a:p>
                      <a:pPr>
                        <a:lnSpc>
                          <a:spcPct val="107000"/>
                        </a:lnSpc>
                        <a:spcAft>
                          <a:spcPts val="0"/>
                        </a:spcAft>
                      </a:pPr>
                      <a:r>
                        <a:rPr lang="en-US" sz="1100">
                          <a:effectLst/>
                          <a:latin typeface="Calibri" panose="020F0502020204030204" pitchFamily="34" charset="0"/>
                          <a:ea typeface="Calibri" panose="020F0502020204030204" pitchFamily="34" charset="0"/>
                          <a:cs typeface="Mangal" panose="02040503050203030202" pitchFamily="18" charset="0"/>
                        </a:rPr>
                        <a:t>CI90UBALL_2016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nSpc>
                          <a:spcPct val="107000"/>
                        </a:lnSpc>
                        <a:spcAft>
                          <a:spcPts val="0"/>
                        </a:spcAft>
                      </a:pPr>
                      <a:r>
                        <a:rPr lang="en-US" sz="1100" dirty="0">
                          <a:effectLst/>
                          <a:latin typeface="Calibri" panose="020F0502020204030204" pitchFamily="34" charset="0"/>
                          <a:ea typeface="Calibri" panose="020F0502020204030204" pitchFamily="34" charset="0"/>
                          <a:cs typeface="Mangal" panose="02040503050203030202" pitchFamily="18" charset="0"/>
                        </a:rPr>
                        <a:t>90% confidence interval upper bound of estimate of people of all ages in poverty 2016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1004959"/>
                  </a:ext>
                </a:extLst>
              </a:tr>
            </a:tbl>
          </a:graphicData>
        </a:graphic>
      </p:graphicFrame>
      <p:sp>
        <p:nvSpPr>
          <p:cNvPr id="5" name="Rectangle 1">
            <a:extLst>
              <a:ext uri="{FF2B5EF4-FFF2-40B4-BE49-F238E27FC236}">
                <a16:creationId xmlns:a16="http://schemas.microsoft.com/office/drawing/2014/main" id="{D5C0C3D4-67D8-4CDF-89BE-7D1383340135}"/>
              </a:ext>
            </a:extLst>
          </p:cNvPr>
          <p:cNvSpPr>
            <a:spLocks noChangeArrowheads="1"/>
          </p:cNvSpPr>
          <p:nvPr/>
        </p:nvSpPr>
        <p:spPr bwMode="auto">
          <a:xfrm>
            <a:off x="3190875" y="2384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i-IN"/>
          </a:p>
        </p:txBody>
      </p:sp>
    </p:spTree>
    <p:extLst>
      <p:ext uri="{BB962C8B-B14F-4D97-AF65-F5344CB8AC3E}">
        <p14:creationId xmlns:p14="http://schemas.microsoft.com/office/powerpoint/2010/main" val="97501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21BF-1E06-472E-A57B-2B1AA338EFAB}"/>
              </a:ext>
            </a:extLst>
          </p:cNvPr>
          <p:cNvSpPr>
            <a:spLocks noGrp="1"/>
          </p:cNvSpPr>
          <p:nvPr>
            <p:ph type="title"/>
          </p:nvPr>
        </p:nvSpPr>
        <p:spPr/>
        <p:txBody>
          <a:bodyPr/>
          <a:lstStyle/>
          <a:p>
            <a:r>
              <a:rPr lang="en-US" dirty="0">
                <a:solidFill>
                  <a:srgbClr val="FF9900"/>
                </a:solidFill>
              </a:rPr>
              <a:t>Why this dataset</a:t>
            </a:r>
          </a:p>
        </p:txBody>
      </p:sp>
      <p:sp>
        <p:nvSpPr>
          <p:cNvPr id="3" name="Content Placeholder 2">
            <a:extLst>
              <a:ext uri="{FF2B5EF4-FFF2-40B4-BE49-F238E27FC236}">
                <a16:creationId xmlns:a16="http://schemas.microsoft.com/office/drawing/2014/main" id="{BD82A8C8-7BA7-41BD-BD6E-CDF937F4BB57}"/>
              </a:ext>
            </a:extLst>
          </p:cNvPr>
          <p:cNvSpPr>
            <a:spLocks noGrp="1"/>
          </p:cNvSpPr>
          <p:nvPr>
            <p:ph idx="1"/>
          </p:nvPr>
        </p:nvSpPr>
        <p:spPr/>
        <p:txBody>
          <a:bodyPr/>
          <a:lstStyle/>
          <a:p>
            <a:r>
              <a:rPr lang="en-US" dirty="0"/>
              <a:t>We believe that these datasets would provide us with the most accurate data for our analysis since they come from federal entities. </a:t>
            </a:r>
          </a:p>
          <a:p>
            <a:r>
              <a:rPr lang="en-US" dirty="0"/>
              <a:t>Our dataset would help us determine the unbiased relationship between unemployment and poverty.</a:t>
            </a:r>
          </a:p>
        </p:txBody>
      </p:sp>
    </p:spTree>
    <p:extLst>
      <p:ext uri="{BB962C8B-B14F-4D97-AF65-F5344CB8AC3E}">
        <p14:creationId xmlns:p14="http://schemas.microsoft.com/office/powerpoint/2010/main" val="385839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5B36A-3E71-4286-896B-76BE0C51C2D6}"/>
              </a:ext>
            </a:extLst>
          </p:cNvPr>
          <p:cNvSpPr>
            <a:spLocks noGrp="1"/>
          </p:cNvSpPr>
          <p:nvPr>
            <p:ph type="title"/>
          </p:nvPr>
        </p:nvSpPr>
        <p:spPr/>
        <p:txBody>
          <a:bodyPr/>
          <a:lstStyle/>
          <a:p>
            <a:r>
              <a:rPr lang="en-US" dirty="0">
                <a:solidFill>
                  <a:srgbClr val="FF9900"/>
                </a:solidFill>
              </a:rPr>
              <a:t>Analytics techniques </a:t>
            </a:r>
          </a:p>
        </p:txBody>
      </p:sp>
      <p:sp>
        <p:nvSpPr>
          <p:cNvPr id="3" name="Content Placeholder 2">
            <a:extLst>
              <a:ext uri="{FF2B5EF4-FFF2-40B4-BE49-F238E27FC236}">
                <a16:creationId xmlns:a16="http://schemas.microsoft.com/office/drawing/2014/main" id="{067CCB3D-15F0-46EC-B509-440D7ED7C237}"/>
              </a:ext>
            </a:extLst>
          </p:cNvPr>
          <p:cNvSpPr>
            <a:spLocks noGrp="1"/>
          </p:cNvSpPr>
          <p:nvPr>
            <p:ph idx="1"/>
          </p:nvPr>
        </p:nvSpPr>
        <p:spPr/>
        <p:txBody>
          <a:bodyPr/>
          <a:lstStyle/>
          <a:p>
            <a:pPr marL="457200" indent="-457200">
              <a:buFont typeface="+mj-lt"/>
              <a:buAutoNum type="arabicPeriod"/>
            </a:pPr>
            <a:r>
              <a:rPr lang="en-US" b="1" dirty="0"/>
              <a:t>Linear Regression</a:t>
            </a:r>
          </a:p>
          <a:p>
            <a:pPr marL="457200" indent="-457200">
              <a:buFont typeface="+mj-lt"/>
              <a:buAutoNum type="arabicPeriod"/>
            </a:pPr>
            <a:r>
              <a:rPr lang="en-US" b="1" dirty="0"/>
              <a:t>Simple Cross Validation</a:t>
            </a:r>
          </a:p>
          <a:p>
            <a:pPr marL="457200" indent="-457200">
              <a:buFont typeface="+mj-lt"/>
              <a:buAutoNum type="arabicPeriod"/>
            </a:pPr>
            <a:r>
              <a:rPr lang="en-US" b="1" dirty="0"/>
              <a:t>Linear Stochastic Gradient Descent</a:t>
            </a:r>
          </a:p>
          <a:p>
            <a:pPr marL="457200" indent="-457200">
              <a:buFont typeface="+mj-lt"/>
              <a:buAutoNum type="arabicPeriod"/>
            </a:pPr>
            <a:r>
              <a:rPr lang="en-US" b="1" dirty="0"/>
              <a:t>Principal Component Analysis</a:t>
            </a:r>
          </a:p>
          <a:p>
            <a:pPr marL="457200" indent="-457200">
              <a:buFont typeface="+mj-lt"/>
              <a:buAutoNum type="arabicPeriod"/>
            </a:pPr>
            <a:r>
              <a:rPr lang="en-US" b="1" dirty="0"/>
              <a:t>Logistic Regression</a:t>
            </a:r>
          </a:p>
          <a:p>
            <a:pPr marL="457200" indent="-457200">
              <a:buFont typeface="+mj-lt"/>
              <a:buAutoNum type="arabicPeriod"/>
            </a:pPr>
            <a:r>
              <a:rPr lang="en-US" b="1" dirty="0"/>
              <a:t>Kmeans Clustering </a:t>
            </a:r>
          </a:p>
        </p:txBody>
      </p:sp>
    </p:spTree>
    <p:extLst>
      <p:ext uri="{BB962C8B-B14F-4D97-AF65-F5344CB8AC3E}">
        <p14:creationId xmlns:p14="http://schemas.microsoft.com/office/powerpoint/2010/main" val="1212099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F2105-939D-47AE-A239-6614F905CBE3}"/>
              </a:ext>
            </a:extLst>
          </p:cNvPr>
          <p:cNvSpPr>
            <a:spLocks noGrp="1"/>
          </p:cNvSpPr>
          <p:nvPr>
            <p:ph type="title"/>
          </p:nvPr>
        </p:nvSpPr>
        <p:spPr/>
        <p:txBody>
          <a:bodyPr/>
          <a:lstStyle/>
          <a:p>
            <a:r>
              <a:rPr lang="en-US" dirty="0">
                <a:solidFill>
                  <a:srgbClr val="FF9900"/>
                </a:solidFill>
              </a:rPr>
              <a:t>Linear Regression</a:t>
            </a:r>
          </a:p>
        </p:txBody>
      </p:sp>
      <p:sp>
        <p:nvSpPr>
          <p:cNvPr id="3" name="Content Placeholder 2">
            <a:extLst>
              <a:ext uri="{FF2B5EF4-FFF2-40B4-BE49-F238E27FC236}">
                <a16:creationId xmlns:a16="http://schemas.microsoft.com/office/drawing/2014/main" id="{8E2F6430-91A1-4F7F-8324-E7E14BBEC9F9}"/>
              </a:ext>
            </a:extLst>
          </p:cNvPr>
          <p:cNvSpPr>
            <a:spLocks noGrp="1"/>
          </p:cNvSpPr>
          <p:nvPr>
            <p:ph idx="1"/>
          </p:nvPr>
        </p:nvSpPr>
        <p:spPr/>
        <p:txBody>
          <a:bodyPr/>
          <a:lstStyle/>
          <a:p>
            <a:pPr>
              <a:buFont typeface="Wingdings" panose="05000000000000000000" pitchFamily="2" charset="2"/>
              <a:buChar char="v"/>
            </a:pPr>
            <a:r>
              <a:rPr lang="en-US" dirty="0"/>
              <a:t>Linear regression will be used to capture the interaction that the variables have with our target variable(poverty).</a:t>
            </a:r>
          </a:p>
          <a:p>
            <a:pPr>
              <a:buFont typeface="Wingdings" panose="05000000000000000000" pitchFamily="2" charset="2"/>
              <a:buChar char="v"/>
            </a:pPr>
            <a:r>
              <a:rPr lang="en-US" dirty="0"/>
              <a:t>We will be preplanning for this analysis by ensuring that there isn’t collinearity between variables in our model.</a:t>
            </a:r>
          </a:p>
          <a:p>
            <a:pPr>
              <a:buFont typeface="Wingdings" panose="05000000000000000000" pitchFamily="2" charset="2"/>
              <a:buChar char="v"/>
            </a:pPr>
            <a:r>
              <a:rPr lang="en-US" dirty="0"/>
              <a:t>Linear regression will be carried out using Spark.</a:t>
            </a:r>
          </a:p>
          <a:p>
            <a:pPr marL="0" indent="0">
              <a:buNone/>
            </a:pPr>
            <a:endParaRPr lang="en-US" dirty="0"/>
          </a:p>
        </p:txBody>
      </p:sp>
    </p:spTree>
    <p:extLst>
      <p:ext uri="{BB962C8B-B14F-4D97-AF65-F5344CB8AC3E}">
        <p14:creationId xmlns:p14="http://schemas.microsoft.com/office/powerpoint/2010/main" val="118540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ECEAB-2FED-4278-BAB0-336A580C0933}"/>
              </a:ext>
            </a:extLst>
          </p:cNvPr>
          <p:cNvSpPr>
            <a:spLocks noGrp="1"/>
          </p:cNvSpPr>
          <p:nvPr>
            <p:ph type="title"/>
          </p:nvPr>
        </p:nvSpPr>
        <p:spPr/>
        <p:txBody>
          <a:bodyPr>
            <a:normAutofit/>
          </a:bodyPr>
          <a:lstStyle/>
          <a:p>
            <a:r>
              <a:rPr lang="en-US" dirty="0">
                <a:solidFill>
                  <a:srgbClr val="FF9900"/>
                </a:solidFill>
              </a:rPr>
              <a:t>Simple Cross Validation</a:t>
            </a:r>
          </a:p>
        </p:txBody>
      </p:sp>
      <p:sp>
        <p:nvSpPr>
          <p:cNvPr id="3" name="Content Placeholder 2">
            <a:extLst>
              <a:ext uri="{FF2B5EF4-FFF2-40B4-BE49-F238E27FC236}">
                <a16:creationId xmlns:a16="http://schemas.microsoft.com/office/drawing/2014/main" id="{8A106156-B834-429D-B276-1DD7277E3FA6}"/>
              </a:ext>
            </a:extLst>
          </p:cNvPr>
          <p:cNvSpPr>
            <a:spLocks noGrp="1"/>
          </p:cNvSpPr>
          <p:nvPr>
            <p:ph idx="1"/>
          </p:nvPr>
        </p:nvSpPr>
        <p:spPr/>
        <p:txBody>
          <a:bodyPr/>
          <a:lstStyle/>
          <a:p>
            <a:pPr>
              <a:buFont typeface="Wingdings" panose="05000000000000000000" pitchFamily="2" charset="2"/>
              <a:buChar char="v"/>
            </a:pPr>
            <a:r>
              <a:rPr lang="en-US" dirty="0"/>
              <a:t>We will be separating the data into training and testing data to ensure that the models that we run are accurate and we are able to avoid overfitting.</a:t>
            </a:r>
          </a:p>
          <a:p>
            <a:pPr>
              <a:buFont typeface="Wingdings" panose="05000000000000000000" pitchFamily="2" charset="2"/>
              <a:buChar char="v"/>
            </a:pPr>
            <a:r>
              <a:rPr lang="en-US" dirty="0"/>
              <a:t>Pre-planning on our part will primarily be deciding the ratio to separate our data. For our analysis, we will be using the ratio of 90:10.</a:t>
            </a:r>
          </a:p>
          <a:p>
            <a:pPr>
              <a:buFont typeface="Wingdings" panose="05000000000000000000" pitchFamily="2" charset="2"/>
              <a:buChar char="v"/>
            </a:pPr>
            <a:r>
              <a:rPr lang="en-US" dirty="0"/>
              <a:t>This analysis will be done using Spark.</a:t>
            </a:r>
          </a:p>
        </p:txBody>
      </p:sp>
    </p:spTree>
    <p:extLst>
      <p:ext uri="{BB962C8B-B14F-4D97-AF65-F5344CB8AC3E}">
        <p14:creationId xmlns:p14="http://schemas.microsoft.com/office/powerpoint/2010/main" val="303481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1021</TotalTime>
  <Words>1673</Words>
  <Application>Microsoft Office PowerPoint</Application>
  <PresentationFormat>Widescreen</PresentationFormat>
  <Paragraphs>297</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Calibri</vt:lpstr>
      <vt:lpstr>Calibri Light</vt:lpstr>
      <vt:lpstr>Mangal</vt:lpstr>
      <vt:lpstr>Wingdings</vt:lpstr>
      <vt:lpstr>Retrospect</vt:lpstr>
      <vt:lpstr>PowerPoint Presentation</vt:lpstr>
      <vt:lpstr>PowerPoint Presentation</vt:lpstr>
      <vt:lpstr>Dataset Overview</vt:lpstr>
      <vt:lpstr>PowerPoint Presentation</vt:lpstr>
      <vt:lpstr>PowerPoint Presentation</vt:lpstr>
      <vt:lpstr>Why this dataset</vt:lpstr>
      <vt:lpstr>Analytics techniques </vt:lpstr>
      <vt:lpstr>Linear Regression</vt:lpstr>
      <vt:lpstr>Simple Cross Validation</vt:lpstr>
      <vt:lpstr>Linear Stochastic Gradient Descent</vt:lpstr>
      <vt:lpstr>Principal Component Analysis</vt:lpstr>
      <vt:lpstr>Logistic Regression</vt:lpstr>
      <vt:lpstr>Kmeans Clustering</vt:lpstr>
      <vt:lpstr>Data Exploration</vt:lpstr>
      <vt:lpstr>PowerPoint Presentation</vt:lpstr>
      <vt:lpstr>PowerPoint Presentation</vt:lpstr>
      <vt:lpstr>PowerPoint Presentation</vt:lpstr>
      <vt:lpstr>variable: Civilian_labor_force_2016 min: 86 , max: 5054938 avg: 50596.040751, nulls: 0 missing values: 0, distinct values: 3008</vt:lpstr>
      <vt:lpstr>variable: Unemployed_2016 min: 4 , max: 265433 avg: 2463.6599, nulls: 0 missing values: 0, distinct values: 1833</vt:lpstr>
      <vt:lpstr>PowerPoint Presentation</vt:lpstr>
      <vt:lpstr>PowerPoint Presentation</vt:lpstr>
      <vt:lpstr>variable: POVALL_2016 min: 15 , max: 1629450 avg: 14093.9063, nulls: 0 missing values: 0, distinct values: 2792</vt:lpstr>
      <vt:lpstr>Distribution of Metro and Non- Metro in the Data set</vt:lpstr>
      <vt:lpstr> Top Ten States with maximum number of Counties associated with it </vt:lpstr>
      <vt:lpstr>State and its County with Highest level of Unemployment_rate</vt:lpstr>
      <vt:lpstr>Top TEN States and its counties with Highest level of POVALL_2016(Poverty)</vt:lpstr>
      <vt:lpstr>Linear Regression</vt:lpstr>
      <vt:lpstr>Details of Model </vt:lpstr>
      <vt:lpstr>Simple Cross validation </vt:lpstr>
      <vt:lpstr>Details of Model </vt:lpstr>
      <vt:lpstr>Linear SGD </vt:lpstr>
      <vt:lpstr>Details of Model </vt:lpstr>
      <vt:lpstr>Principal Component Analysis</vt:lpstr>
      <vt:lpstr>Details of Model </vt:lpstr>
      <vt:lpstr>Logistic Regression</vt:lpstr>
      <vt:lpstr>Details of Model </vt:lpstr>
      <vt:lpstr>Kmeans Clustering</vt:lpstr>
      <vt:lpstr>Details of Model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Unemployment &amp; Poverty analysis</dc:title>
  <dc:creator>Dasgupta, Udita</dc:creator>
  <cp:lastModifiedBy>Ravi Dawar</cp:lastModifiedBy>
  <cp:revision>66</cp:revision>
  <dcterms:created xsi:type="dcterms:W3CDTF">2018-11-13T01:25:50Z</dcterms:created>
  <dcterms:modified xsi:type="dcterms:W3CDTF">2018-12-04T02:15:29Z</dcterms:modified>
</cp:coreProperties>
</file>